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5" r:id="rId1"/>
  </p:sldMasterIdLst>
  <p:sldIdLst>
    <p:sldId id="256" r:id="rId2"/>
    <p:sldId id="285" r:id="rId3"/>
    <p:sldId id="257" r:id="rId4"/>
    <p:sldId id="258" r:id="rId5"/>
    <p:sldId id="259" r:id="rId6"/>
    <p:sldId id="260" r:id="rId7"/>
    <p:sldId id="261" r:id="rId8"/>
    <p:sldId id="262" r:id="rId9"/>
    <p:sldId id="264"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9"/>
  </p:normalViewPr>
  <p:slideViewPr>
    <p:cSldViewPr snapToGrid="0">
      <p:cViewPr varScale="1">
        <p:scale>
          <a:sx n="95" d="100"/>
          <a:sy n="95" d="100"/>
        </p:scale>
        <p:origin x="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5D4E01-90D8-478B-839F-E7A52DD684F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19078231-1B61-4BF8-9200-C775ED4D0A92}">
      <dgm:prSet/>
      <dgm:spPr/>
      <dgm:t>
        <a:bodyPr/>
        <a:lstStyle/>
        <a:p>
          <a:r>
            <a:rPr lang="en-US"/>
            <a:t>Is there an impact of your grades on your final salary?</a:t>
          </a:r>
        </a:p>
      </dgm:t>
    </dgm:pt>
    <dgm:pt modelId="{55A7BC0F-052D-4971-9E6C-CE0160C3971D}" type="parTrans" cxnId="{D5E96319-C7A2-4AE8-806B-F8F69030287B}">
      <dgm:prSet/>
      <dgm:spPr/>
      <dgm:t>
        <a:bodyPr/>
        <a:lstStyle/>
        <a:p>
          <a:endParaRPr lang="en-US"/>
        </a:p>
      </dgm:t>
    </dgm:pt>
    <dgm:pt modelId="{B23B753E-A7CE-461F-BA9E-2C7A36CDBFA4}" type="sibTrans" cxnId="{D5E96319-C7A2-4AE8-806B-F8F69030287B}">
      <dgm:prSet/>
      <dgm:spPr/>
      <dgm:t>
        <a:bodyPr/>
        <a:lstStyle/>
        <a:p>
          <a:endParaRPr lang="en-US"/>
        </a:p>
      </dgm:t>
    </dgm:pt>
    <dgm:pt modelId="{A04D7A96-CB68-4CC5-94C4-C3DB14E6D1FE}">
      <dgm:prSet/>
      <dgm:spPr/>
      <dgm:t>
        <a:bodyPr/>
        <a:lstStyle/>
        <a:p>
          <a:r>
            <a:rPr lang="en-US" dirty="0"/>
            <a:t>On a generic scale, men are offered a higher salary than women.</a:t>
          </a:r>
        </a:p>
      </dgm:t>
    </dgm:pt>
    <dgm:pt modelId="{EFD76BDD-7B45-4178-8A68-9C293C9A205B}" type="parTrans" cxnId="{5C4F2B6C-7EF3-4580-9916-F49F1FB25867}">
      <dgm:prSet/>
      <dgm:spPr/>
      <dgm:t>
        <a:bodyPr/>
        <a:lstStyle/>
        <a:p>
          <a:endParaRPr lang="en-US"/>
        </a:p>
      </dgm:t>
    </dgm:pt>
    <dgm:pt modelId="{BB349E49-AC0A-42D9-B87F-4BDA02F2C531}" type="sibTrans" cxnId="{5C4F2B6C-7EF3-4580-9916-F49F1FB25867}">
      <dgm:prSet/>
      <dgm:spPr/>
      <dgm:t>
        <a:bodyPr/>
        <a:lstStyle/>
        <a:p>
          <a:endParaRPr lang="en-US"/>
        </a:p>
      </dgm:t>
    </dgm:pt>
    <dgm:pt modelId="{982A95B5-67B8-8D4B-A932-05CB95C3B727}" type="pres">
      <dgm:prSet presAssocID="{BC5D4E01-90D8-478B-839F-E7A52DD684F3}" presName="outerComposite" presStyleCnt="0">
        <dgm:presLayoutVars>
          <dgm:chMax val="5"/>
          <dgm:dir/>
          <dgm:resizeHandles val="exact"/>
        </dgm:presLayoutVars>
      </dgm:prSet>
      <dgm:spPr/>
    </dgm:pt>
    <dgm:pt modelId="{B4DB095A-1731-8741-8458-D965CD96C560}" type="pres">
      <dgm:prSet presAssocID="{BC5D4E01-90D8-478B-839F-E7A52DD684F3}" presName="dummyMaxCanvas" presStyleCnt="0">
        <dgm:presLayoutVars/>
      </dgm:prSet>
      <dgm:spPr/>
    </dgm:pt>
    <dgm:pt modelId="{213D55FB-E403-1E4E-93A4-81A8920AEABD}" type="pres">
      <dgm:prSet presAssocID="{BC5D4E01-90D8-478B-839F-E7A52DD684F3}" presName="TwoNodes_1" presStyleLbl="node1" presStyleIdx="0" presStyleCnt="2">
        <dgm:presLayoutVars>
          <dgm:bulletEnabled val="1"/>
        </dgm:presLayoutVars>
      </dgm:prSet>
      <dgm:spPr/>
    </dgm:pt>
    <dgm:pt modelId="{EC031356-4B41-DC44-A936-271A07FDD214}" type="pres">
      <dgm:prSet presAssocID="{BC5D4E01-90D8-478B-839F-E7A52DD684F3}" presName="TwoNodes_2" presStyleLbl="node1" presStyleIdx="1" presStyleCnt="2">
        <dgm:presLayoutVars>
          <dgm:bulletEnabled val="1"/>
        </dgm:presLayoutVars>
      </dgm:prSet>
      <dgm:spPr/>
    </dgm:pt>
    <dgm:pt modelId="{C818B690-A262-184C-83D2-6D87BC69023F}" type="pres">
      <dgm:prSet presAssocID="{BC5D4E01-90D8-478B-839F-E7A52DD684F3}" presName="TwoConn_1-2" presStyleLbl="fgAccFollowNode1" presStyleIdx="0" presStyleCnt="1">
        <dgm:presLayoutVars>
          <dgm:bulletEnabled val="1"/>
        </dgm:presLayoutVars>
      </dgm:prSet>
      <dgm:spPr/>
    </dgm:pt>
    <dgm:pt modelId="{D01B1D27-79DA-4245-8E73-F7E1461EC96C}" type="pres">
      <dgm:prSet presAssocID="{BC5D4E01-90D8-478B-839F-E7A52DD684F3}" presName="TwoNodes_1_text" presStyleLbl="node1" presStyleIdx="1" presStyleCnt="2">
        <dgm:presLayoutVars>
          <dgm:bulletEnabled val="1"/>
        </dgm:presLayoutVars>
      </dgm:prSet>
      <dgm:spPr/>
    </dgm:pt>
    <dgm:pt modelId="{86ABEEEA-7B13-5046-AD11-25B5E8AA7244}" type="pres">
      <dgm:prSet presAssocID="{BC5D4E01-90D8-478B-839F-E7A52DD684F3}" presName="TwoNodes_2_text" presStyleLbl="node1" presStyleIdx="1" presStyleCnt="2">
        <dgm:presLayoutVars>
          <dgm:bulletEnabled val="1"/>
        </dgm:presLayoutVars>
      </dgm:prSet>
      <dgm:spPr/>
    </dgm:pt>
  </dgm:ptLst>
  <dgm:cxnLst>
    <dgm:cxn modelId="{D5E96319-C7A2-4AE8-806B-F8F69030287B}" srcId="{BC5D4E01-90D8-478B-839F-E7A52DD684F3}" destId="{19078231-1B61-4BF8-9200-C775ED4D0A92}" srcOrd="0" destOrd="0" parTransId="{55A7BC0F-052D-4971-9E6C-CE0160C3971D}" sibTransId="{B23B753E-A7CE-461F-BA9E-2C7A36CDBFA4}"/>
    <dgm:cxn modelId="{0A15CB21-BF16-A545-AA13-01093B7BFE90}" type="presOf" srcId="{19078231-1B61-4BF8-9200-C775ED4D0A92}" destId="{D01B1D27-79DA-4245-8E73-F7E1461EC96C}" srcOrd="1" destOrd="0" presId="urn:microsoft.com/office/officeart/2005/8/layout/vProcess5"/>
    <dgm:cxn modelId="{C747FF41-F177-0046-A835-B3B99BF3B7E3}" type="presOf" srcId="{B23B753E-A7CE-461F-BA9E-2C7A36CDBFA4}" destId="{C818B690-A262-184C-83D2-6D87BC69023F}" srcOrd="0" destOrd="0" presId="urn:microsoft.com/office/officeart/2005/8/layout/vProcess5"/>
    <dgm:cxn modelId="{86355E4A-8776-B943-8FEA-AE409067CD92}" type="presOf" srcId="{19078231-1B61-4BF8-9200-C775ED4D0A92}" destId="{213D55FB-E403-1E4E-93A4-81A8920AEABD}" srcOrd="0" destOrd="0" presId="urn:microsoft.com/office/officeart/2005/8/layout/vProcess5"/>
    <dgm:cxn modelId="{CA3DD94A-3A65-3545-AC2C-E90E357CCAAB}" type="presOf" srcId="{A04D7A96-CB68-4CC5-94C4-C3DB14E6D1FE}" destId="{86ABEEEA-7B13-5046-AD11-25B5E8AA7244}" srcOrd="1" destOrd="0" presId="urn:microsoft.com/office/officeart/2005/8/layout/vProcess5"/>
    <dgm:cxn modelId="{5C4F2B6C-7EF3-4580-9916-F49F1FB25867}" srcId="{BC5D4E01-90D8-478B-839F-E7A52DD684F3}" destId="{A04D7A96-CB68-4CC5-94C4-C3DB14E6D1FE}" srcOrd="1" destOrd="0" parTransId="{EFD76BDD-7B45-4178-8A68-9C293C9A205B}" sibTransId="{BB349E49-AC0A-42D9-B87F-4BDA02F2C531}"/>
    <dgm:cxn modelId="{CF785D71-8BB8-B547-B7E5-30420ABEDE79}" type="presOf" srcId="{BC5D4E01-90D8-478B-839F-E7A52DD684F3}" destId="{982A95B5-67B8-8D4B-A932-05CB95C3B727}" srcOrd="0" destOrd="0" presId="urn:microsoft.com/office/officeart/2005/8/layout/vProcess5"/>
    <dgm:cxn modelId="{0A357CA4-F1C3-CF4B-90C4-4E5F908AFEA5}" type="presOf" srcId="{A04D7A96-CB68-4CC5-94C4-C3DB14E6D1FE}" destId="{EC031356-4B41-DC44-A936-271A07FDD214}" srcOrd="0" destOrd="0" presId="urn:microsoft.com/office/officeart/2005/8/layout/vProcess5"/>
    <dgm:cxn modelId="{0DA335E1-DFF5-7047-92B0-749A432042D6}" type="presParOf" srcId="{982A95B5-67B8-8D4B-A932-05CB95C3B727}" destId="{B4DB095A-1731-8741-8458-D965CD96C560}" srcOrd="0" destOrd="0" presId="urn:microsoft.com/office/officeart/2005/8/layout/vProcess5"/>
    <dgm:cxn modelId="{09CEE533-EF35-474A-9B8E-72B86A975C05}" type="presParOf" srcId="{982A95B5-67B8-8D4B-A932-05CB95C3B727}" destId="{213D55FB-E403-1E4E-93A4-81A8920AEABD}" srcOrd="1" destOrd="0" presId="urn:microsoft.com/office/officeart/2005/8/layout/vProcess5"/>
    <dgm:cxn modelId="{BD212879-5DC3-D843-AC08-E41A76F130D5}" type="presParOf" srcId="{982A95B5-67B8-8D4B-A932-05CB95C3B727}" destId="{EC031356-4B41-DC44-A936-271A07FDD214}" srcOrd="2" destOrd="0" presId="urn:microsoft.com/office/officeart/2005/8/layout/vProcess5"/>
    <dgm:cxn modelId="{F036ABA3-7646-7348-9B39-7E9880DE7E31}" type="presParOf" srcId="{982A95B5-67B8-8D4B-A932-05CB95C3B727}" destId="{C818B690-A262-184C-83D2-6D87BC69023F}" srcOrd="3" destOrd="0" presId="urn:microsoft.com/office/officeart/2005/8/layout/vProcess5"/>
    <dgm:cxn modelId="{00D24886-7FCD-644D-8442-4FD198C038F1}" type="presParOf" srcId="{982A95B5-67B8-8D4B-A932-05CB95C3B727}" destId="{D01B1D27-79DA-4245-8E73-F7E1461EC96C}" srcOrd="4" destOrd="0" presId="urn:microsoft.com/office/officeart/2005/8/layout/vProcess5"/>
    <dgm:cxn modelId="{4FFBD01E-BA5F-3644-9A42-2287E58BD5A8}" type="presParOf" srcId="{982A95B5-67B8-8D4B-A932-05CB95C3B727}" destId="{86ABEEEA-7B13-5046-AD11-25B5E8AA7244}" srcOrd="5"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D55FB-E403-1E4E-93A4-81A8920AEABD}">
      <dsp:nvSpPr>
        <dsp:cNvPr id="0" name=""/>
        <dsp:cNvSpPr/>
      </dsp:nvSpPr>
      <dsp:spPr>
        <a:xfrm>
          <a:off x="0" y="0"/>
          <a:ext cx="9008427" cy="178699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Is there an impact of your grades on your final salary?</a:t>
          </a:r>
        </a:p>
      </dsp:txBody>
      <dsp:txXfrm>
        <a:off x="52339" y="52339"/>
        <a:ext cx="7161428" cy="1682317"/>
      </dsp:txXfrm>
    </dsp:sp>
    <dsp:sp modelId="{EC031356-4B41-DC44-A936-271A07FDD214}">
      <dsp:nvSpPr>
        <dsp:cNvPr id="0" name=""/>
        <dsp:cNvSpPr/>
      </dsp:nvSpPr>
      <dsp:spPr>
        <a:xfrm>
          <a:off x="1589722" y="2184105"/>
          <a:ext cx="9008427" cy="1786995"/>
        </a:xfrm>
        <a:prstGeom prst="roundRect">
          <a:avLst>
            <a:gd name="adj" fmla="val 10000"/>
          </a:avLst>
        </a:prstGeom>
        <a:solidFill>
          <a:schemeClr val="accent2">
            <a:hueOff val="2332306"/>
            <a:satOff val="-13331"/>
            <a:lumOff val="-1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On a generic scale, men are offered a higher salary than women.</a:t>
          </a:r>
        </a:p>
      </dsp:txBody>
      <dsp:txXfrm>
        <a:off x="1642061" y="2236444"/>
        <a:ext cx="6152479" cy="1682317"/>
      </dsp:txXfrm>
    </dsp:sp>
    <dsp:sp modelId="{C818B690-A262-184C-83D2-6D87BC69023F}">
      <dsp:nvSpPr>
        <dsp:cNvPr id="0" name=""/>
        <dsp:cNvSpPr/>
      </dsp:nvSpPr>
      <dsp:spPr>
        <a:xfrm>
          <a:off x="7846880" y="1404776"/>
          <a:ext cx="1161547" cy="116154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08228" y="1404776"/>
        <a:ext cx="638851" cy="87406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3161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6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51849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400245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329656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265979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24520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296453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3955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4175036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p:cNvSpPr>
          <p:nvPr>
            <p:ph type="pic" idx="1"/>
          </p:nvPr>
        </p:nvSpPr>
        <p:spPr>
          <a:xfrm>
            <a:off x="5353969" y="987425"/>
            <a:ext cx="5694503"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fld id="{E6171E64-FE02-4DE5-B72F-53C3706641C3}" type="datetimeFigureOut">
              <a:rPr lang="en-US" smtClean="0"/>
              <a:t>3/2/25</a:t>
            </a:fld>
            <a:endParaRPr lang="en-US"/>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91F18EF7-BE1E-4ECB-84D4-67C2B4D8F095}" type="slidenum">
              <a:rPr lang="en-US" smtClean="0"/>
              <a:t>‹#›</a:t>
            </a:fld>
            <a:endParaRPr lang="en-US"/>
          </a:p>
        </p:txBody>
      </p:sp>
    </p:spTree>
    <p:extLst>
      <p:ext uri="{BB962C8B-B14F-4D97-AF65-F5344CB8AC3E}">
        <p14:creationId xmlns:p14="http://schemas.microsoft.com/office/powerpoint/2010/main" val="137070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fld id="{E6171E64-FE02-4DE5-B72F-53C3706641C3}" type="datetimeFigureOut">
              <a:rPr lang="en-US" smtClean="0"/>
              <a:t>3/2/25</a:t>
            </a:fld>
            <a:endParaRPr lang="en-US"/>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91F18EF7-BE1E-4ECB-84D4-67C2B4D8F095}" type="slidenum">
              <a:rPr lang="en-US" smtClean="0"/>
              <a:t>‹#›</a:t>
            </a:fld>
            <a:endParaRPr lang="en-US"/>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13">
                <a:extLst>
                  <a:ext uri="{96DAC541-7B7A-43D3-8B79-37D633B846F1}">
                    <asvg:svgBlip xmlns:asvg="http://schemas.microsoft.com/office/drawing/2016/SVG/main" r:embed="rId14"/>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613145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74" r:id="rId7"/>
    <p:sldLayoutId id="2147483775" r:id="rId8"/>
    <p:sldLayoutId id="2147483776" r:id="rId9"/>
    <p:sldLayoutId id="2147483777" r:id="rId10"/>
    <p:sldLayoutId id="2147483784" r:id="rId11"/>
  </p:sldLayoutIdLst>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sv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8820541-DBA9-4D5D-8FAD-4385CAA37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Financial graphs on a dark display">
            <a:extLst>
              <a:ext uri="{FF2B5EF4-FFF2-40B4-BE49-F238E27FC236}">
                <a16:creationId xmlns:a16="http://schemas.microsoft.com/office/drawing/2014/main" id="{213CAE23-5940-E23B-AF26-8D04921016DA}"/>
              </a:ext>
            </a:extLst>
          </p:cNvPr>
          <p:cNvPicPr>
            <a:picLocks noChangeAspect="1"/>
          </p:cNvPicPr>
          <p:nvPr/>
        </p:nvPicPr>
        <p:blipFill>
          <a:blip r:embed="rId2"/>
          <a:srcRect t="5000" b="5000"/>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094F10E6-9317-4287-B0C9-C84A09A57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6362" y="1378641"/>
            <a:ext cx="4639426" cy="4412560"/>
          </a:xfrm>
          <a:prstGeom prst="rect">
            <a:avLst/>
          </a:prstGeom>
          <a:solidFill>
            <a:schemeClr val="accent1">
              <a:lumMod val="20000"/>
              <a:lumOff val="80000"/>
            </a:schemeClr>
          </a:solidFill>
          <a:ln w="38100">
            <a:noFill/>
          </a:ln>
          <a:effectLst>
            <a:outerShdw dist="190500" dir="18780000" algn="tl"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E0664C-8030-A870-9711-EFEFD5AB50A6}"/>
              </a:ext>
            </a:extLst>
          </p:cNvPr>
          <p:cNvSpPr>
            <a:spLocks noGrp="1"/>
          </p:cNvSpPr>
          <p:nvPr>
            <p:ph type="ctrTitle"/>
          </p:nvPr>
        </p:nvSpPr>
        <p:spPr>
          <a:xfrm>
            <a:off x="7066382" y="1679510"/>
            <a:ext cx="4149013" cy="2726838"/>
          </a:xfrm>
          <a:noFill/>
          <a:effectLst/>
        </p:spPr>
        <p:txBody>
          <a:bodyPr anchor="t">
            <a:normAutofit/>
          </a:bodyPr>
          <a:lstStyle/>
          <a:p>
            <a:r>
              <a:rPr lang="en-US" sz="2300" dirty="0">
                <a:solidFill>
                  <a:srgbClr val="000000"/>
                </a:solidFill>
              </a:rPr>
              <a:t>Exploratory Data analysis</a:t>
            </a:r>
          </a:p>
        </p:txBody>
      </p:sp>
      <p:sp>
        <p:nvSpPr>
          <p:cNvPr id="3" name="Subtitle 2">
            <a:extLst>
              <a:ext uri="{FF2B5EF4-FFF2-40B4-BE49-F238E27FC236}">
                <a16:creationId xmlns:a16="http://schemas.microsoft.com/office/drawing/2014/main" id="{1644263A-C466-31F1-D1A3-4C1136E496C9}"/>
              </a:ext>
            </a:extLst>
          </p:cNvPr>
          <p:cNvSpPr>
            <a:spLocks noGrp="1"/>
          </p:cNvSpPr>
          <p:nvPr>
            <p:ph type="subTitle" idx="1"/>
          </p:nvPr>
        </p:nvSpPr>
        <p:spPr>
          <a:xfrm>
            <a:off x="7122367" y="4810539"/>
            <a:ext cx="3937518" cy="788089"/>
          </a:xfrm>
        </p:spPr>
        <p:txBody>
          <a:bodyPr anchor="ctr">
            <a:normAutofit/>
          </a:bodyPr>
          <a:lstStyle/>
          <a:p>
            <a:r>
              <a:rPr lang="en-US" sz="1400" dirty="0">
                <a:solidFill>
                  <a:srgbClr val="000000"/>
                </a:solidFill>
              </a:rPr>
              <a:t>DSC 530 (Winter 2025)</a:t>
            </a:r>
          </a:p>
          <a:p>
            <a:r>
              <a:rPr lang="en-US" sz="1400" dirty="0">
                <a:solidFill>
                  <a:srgbClr val="000000"/>
                </a:solidFill>
              </a:rPr>
              <a:t>Pankaj Yadav</a:t>
            </a:r>
          </a:p>
        </p:txBody>
      </p:sp>
    </p:spTree>
    <p:extLst>
      <p:ext uri="{BB962C8B-B14F-4D97-AF65-F5344CB8AC3E}">
        <p14:creationId xmlns:p14="http://schemas.microsoft.com/office/powerpoint/2010/main" val="176903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A746-5B1A-7C31-7B65-AD99FFC99F40}"/>
              </a:ext>
            </a:extLst>
          </p:cNvPr>
          <p:cNvSpPr>
            <a:spLocks noGrp="1"/>
          </p:cNvSpPr>
          <p:nvPr>
            <p:ph type="title"/>
          </p:nvPr>
        </p:nvSpPr>
        <p:spPr>
          <a:xfrm>
            <a:off x="808661" y="365125"/>
            <a:ext cx="10357666" cy="670299"/>
          </a:xfrm>
        </p:spPr>
        <p:txBody>
          <a:bodyPr/>
          <a:lstStyle/>
          <a:p>
            <a:r>
              <a:rPr lang="en-US" dirty="0"/>
              <a:t>Cont..</a:t>
            </a:r>
          </a:p>
        </p:txBody>
      </p:sp>
      <p:pic>
        <p:nvPicPr>
          <p:cNvPr id="8" name="Content Placeholder 7">
            <a:extLst>
              <a:ext uri="{FF2B5EF4-FFF2-40B4-BE49-F238E27FC236}">
                <a16:creationId xmlns:a16="http://schemas.microsoft.com/office/drawing/2014/main" id="{48D2CCF2-6A0E-907F-AA12-D7A072DAF04D}"/>
              </a:ext>
            </a:extLst>
          </p:cNvPr>
          <p:cNvPicPr>
            <a:picLocks noGrp="1" noChangeAspect="1"/>
          </p:cNvPicPr>
          <p:nvPr>
            <p:ph idx="1"/>
          </p:nvPr>
        </p:nvPicPr>
        <p:blipFill>
          <a:blip r:embed="rId2"/>
          <a:stretch>
            <a:fillRect/>
          </a:stretch>
        </p:blipFill>
        <p:spPr>
          <a:xfrm>
            <a:off x="807267" y="1221228"/>
            <a:ext cx="10358437" cy="2476713"/>
          </a:xfrm>
          <a:prstGeom prst="rect">
            <a:avLst/>
          </a:prstGeom>
        </p:spPr>
      </p:pic>
      <p:pic>
        <p:nvPicPr>
          <p:cNvPr id="9" name="Picture 8">
            <a:extLst>
              <a:ext uri="{FF2B5EF4-FFF2-40B4-BE49-F238E27FC236}">
                <a16:creationId xmlns:a16="http://schemas.microsoft.com/office/drawing/2014/main" id="{F3E7C0C7-545B-2154-F253-AEDC1F779473}"/>
              </a:ext>
            </a:extLst>
          </p:cNvPr>
          <p:cNvPicPr>
            <a:picLocks noChangeAspect="1"/>
          </p:cNvPicPr>
          <p:nvPr/>
        </p:nvPicPr>
        <p:blipFill>
          <a:blip r:embed="rId3"/>
          <a:stretch>
            <a:fillRect/>
          </a:stretch>
        </p:blipFill>
        <p:spPr>
          <a:xfrm>
            <a:off x="1174376" y="3697941"/>
            <a:ext cx="8574742" cy="2942408"/>
          </a:xfrm>
          <a:prstGeom prst="rect">
            <a:avLst/>
          </a:prstGeom>
        </p:spPr>
      </p:pic>
    </p:spTree>
    <p:extLst>
      <p:ext uri="{BB962C8B-B14F-4D97-AF65-F5344CB8AC3E}">
        <p14:creationId xmlns:p14="http://schemas.microsoft.com/office/powerpoint/2010/main" val="771045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A326D-3151-43A7-4261-FA933FC4D457}"/>
              </a:ext>
            </a:extLst>
          </p:cNvPr>
          <p:cNvSpPr>
            <a:spLocks noGrp="1"/>
          </p:cNvSpPr>
          <p:nvPr>
            <p:ph type="title"/>
          </p:nvPr>
        </p:nvSpPr>
        <p:spPr>
          <a:xfrm>
            <a:off x="808661" y="365125"/>
            <a:ext cx="10357666" cy="629957"/>
          </a:xfrm>
        </p:spPr>
        <p:txBody>
          <a:bodyPr>
            <a:normAutofit fontScale="90000"/>
          </a:bodyPr>
          <a:lstStyle/>
          <a:p>
            <a:r>
              <a:rPr lang="en-US" dirty="0"/>
              <a:t>Cont..</a:t>
            </a:r>
          </a:p>
        </p:txBody>
      </p:sp>
      <p:pic>
        <p:nvPicPr>
          <p:cNvPr id="4" name="Content Placeholder 3">
            <a:extLst>
              <a:ext uri="{FF2B5EF4-FFF2-40B4-BE49-F238E27FC236}">
                <a16:creationId xmlns:a16="http://schemas.microsoft.com/office/drawing/2014/main" id="{C6DE1AF9-9714-42E7-44E3-9F7B4B067990}"/>
              </a:ext>
            </a:extLst>
          </p:cNvPr>
          <p:cNvPicPr>
            <a:picLocks noGrp="1" noChangeAspect="1"/>
          </p:cNvPicPr>
          <p:nvPr>
            <p:ph idx="1"/>
          </p:nvPr>
        </p:nvPicPr>
        <p:blipFill>
          <a:blip r:embed="rId2"/>
          <a:stretch>
            <a:fillRect/>
          </a:stretch>
        </p:blipFill>
        <p:spPr>
          <a:xfrm>
            <a:off x="808661" y="995082"/>
            <a:ext cx="10358437" cy="2662518"/>
          </a:xfrm>
          <a:prstGeom prst="rect">
            <a:avLst/>
          </a:prstGeom>
        </p:spPr>
      </p:pic>
      <p:pic>
        <p:nvPicPr>
          <p:cNvPr id="6" name="Picture 5">
            <a:extLst>
              <a:ext uri="{FF2B5EF4-FFF2-40B4-BE49-F238E27FC236}">
                <a16:creationId xmlns:a16="http://schemas.microsoft.com/office/drawing/2014/main" id="{B36ED934-C827-5884-9741-D442A4509323}"/>
              </a:ext>
            </a:extLst>
          </p:cNvPr>
          <p:cNvPicPr>
            <a:picLocks noChangeAspect="1"/>
          </p:cNvPicPr>
          <p:nvPr/>
        </p:nvPicPr>
        <p:blipFill>
          <a:blip r:embed="rId3"/>
          <a:stretch>
            <a:fillRect/>
          </a:stretch>
        </p:blipFill>
        <p:spPr>
          <a:xfrm>
            <a:off x="1171730" y="3657600"/>
            <a:ext cx="9074927" cy="2590800"/>
          </a:xfrm>
          <a:prstGeom prst="rect">
            <a:avLst/>
          </a:prstGeom>
        </p:spPr>
      </p:pic>
    </p:spTree>
    <p:extLst>
      <p:ext uri="{BB962C8B-B14F-4D97-AF65-F5344CB8AC3E}">
        <p14:creationId xmlns:p14="http://schemas.microsoft.com/office/powerpoint/2010/main" val="4187761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1CDE4-171A-0ACB-B342-A0D46A6DEC3C}"/>
              </a:ext>
            </a:extLst>
          </p:cNvPr>
          <p:cNvSpPr>
            <a:spLocks noGrp="1"/>
          </p:cNvSpPr>
          <p:nvPr>
            <p:ph type="title"/>
          </p:nvPr>
        </p:nvSpPr>
        <p:spPr>
          <a:xfrm>
            <a:off x="808661" y="365125"/>
            <a:ext cx="10357666" cy="656851"/>
          </a:xfrm>
        </p:spPr>
        <p:txBody>
          <a:bodyPr/>
          <a:lstStyle/>
          <a:p>
            <a:r>
              <a:rPr lang="en-US" dirty="0"/>
              <a:t>PMF </a:t>
            </a:r>
          </a:p>
        </p:txBody>
      </p:sp>
      <p:pic>
        <p:nvPicPr>
          <p:cNvPr id="4" name="Content Placeholder 3">
            <a:extLst>
              <a:ext uri="{FF2B5EF4-FFF2-40B4-BE49-F238E27FC236}">
                <a16:creationId xmlns:a16="http://schemas.microsoft.com/office/drawing/2014/main" id="{6A6B1AEB-5528-A0E5-C398-FAA75DD982C5}"/>
              </a:ext>
            </a:extLst>
          </p:cNvPr>
          <p:cNvPicPr>
            <a:picLocks noGrp="1" noChangeAspect="1"/>
          </p:cNvPicPr>
          <p:nvPr>
            <p:ph idx="1"/>
          </p:nvPr>
        </p:nvPicPr>
        <p:blipFill>
          <a:blip r:embed="rId2"/>
          <a:stretch>
            <a:fillRect/>
          </a:stretch>
        </p:blipFill>
        <p:spPr>
          <a:xfrm>
            <a:off x="1986454" y="1143000"/>
            <a:ext cx="8001604" cy="4128247"/>
          </a:xfrm>
          <a:prstGeom prst="rect">
            <a:avLst/>
          </a:prstGeom>
        </p:spPr>
      </p:pic>
      <p:sp>
        <p:nvSpPr>
          <p:cNvPr id="5" name="TextBox 4">
            <a:extLst>
              <a:ext uri="{FF2B5EF4-FFF2-40B4-BE49-F238E27FC236}">
                <a16:creationId xmlns:a16="http://schemas.microsoft.com/office/drawing/2014/main" id="{FF48E8D6-3841-8398-6797-2FF51B7A1B25}"/>
              </a:ext>
            </a:extLst>
          </p:cNvPr>
          <p:cNvSpPr txBox="1"/>
          <p:nvPr/>
        </p:nvSpPr>
        <p:spPr>
          <a:xfrm>
            <a:off x="1986454" y="5284694"/>
            <a:ext cx="6065507" cy="923330"/>
          </a:xfrm>
          <a:prstGeom prst="rect">
            <a:avLst/>
          </a:prstGeom>
          <a:noFill/>
        </p:spPr>
        <p:txBody>
          <a:bodyPr wrap="none" rtlCol="0">
            <a:spAutoFit/>
          </a:bodyPr>
          <a:lstStyle/>
          <a:p>
            <a:r>
              <a:rPr lang="en-US" dirty="0"/>
              <a:t>The histogram between placed and not placed students</a:t>
            </a:r>
          </a:p>
          <a:p>
            <a:endParaRPr lang="en-US" dirty="0"/>
          </a:p>
          <a:p>
            <a:r>
              <a:rPr lang="en-US" dirty="0"/>
              <a:t>Next, create PMF and compare the two</a:t>
            </a:r>
          </a:p>
        </p:txBody>
      </p:sp>
    </p:spTree>
    <p:extLst>
      <p:ext uri="{BB962C8B-B14F-4D97-AF65-F5344CB8AC3E}">
        <p14:creationId xmlns:p14="http://schemas.microsoft.com/office/powerpoint/2010/main" val="230998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C82B-69FD-4EFE-15EF-88A2E36F371E}"/>
              </a:ext>
            </a:extLst>
          </p:cNvPr>
          <p:cNvSpPr>
            <a:spLocks noGrp="1"/>
          </p:cNvSpPr>
          <p:nvPr>
            <p:ph type="title"/>
          </p:nvPr>
        </p:nvSpPr>
        <p:spPr>
          <a:xfrm>
            <a:off x="808661" y="365125"/>
            <a:ext cx="10357666" cy="616510"/>
          </a:xfrm>
        </p:spPr>
        <p:txBody>
          <a:bodyPr>
            <a:normAutofit fontScale="90000"/>
          </a:bodyPr>
          <a:lstStyle/>
          <a:p>
            <a:r>
              <a:rPr lang="en-US" dirty="0"/>
              <a:t>PMF cont..</a:t>
            </a:r>
          </a:p>
        </p:txBody>
      </p:sp>
      <p:pic>
        <p:nvPicPr>
          <p:cNvPr id="4" name="Content Placeholder 3">
            <a:extLst>
              <a:ext uri="{FF2B5EF4-FFF2-40B4-BE49-F238E27FC236}">
                <a16:creationId xmlns:a16="http://schemas.microsoft.com/office/drawing/2014/main" id="{D78F25C6-AF0A-5393-9636-01C8E4C76810}"/>
              </a:ext>
            </a:extLst>
          </p:cNvPr>
          <p:cNvPicPr>
            <a:picLocks noGrp="1" noChangeAspect="1"/>
          </p:cNvPicPr>
          <p:nvPr>
            <p:ph idx="1"/>
          </p:nvPr>
        </p:nvPicPr>
        <p:blipFill>
          <a:blip r:embed="rId2"/>
          <a:stretch>
            <a:fillRect/>
          </a:stretch>
        </p:blipFill>
        <p:spPr>
          <a:xfrm>
            <a:off x="2926297" y="981635"/>
            <a:ext cx="5933660" cy="4114800"/>
          </a:xfrm>
          <a:prstGeom prst="rect">
            <a:avLst/>
          </a:prstGeom>
        </p:spPr>
      </p:pic>
      <p:sp>
        <p:nvSpPr>
          <p:cNvPr id="5" name="TextBox 4">
            <a:extLst>
              <a:ext uri="{FF2B5EF4-FFF2-40B4-BE49-F238E27FC236}">
                <a16:creationId xmlns:a16="http://schemas.microsoft.com/office/drawing/2014/main" id="{06C939AC-4630-3E58-8959-77794E8EB554}"/>
              </a:ext>
            </a:extLst>
          </p:cNvPr>
          <p:cNvSpPr txBox="1"/>
          <p:nvPr/>
        </p:nvSpPr>
        <p:spPr>
          <a:xfrm>
            <a:off x="2689412" y="5271247"/>
            <a:ext cx="6427694" cy="1200329"/>
          </a:xfrm>
          <a:prstGeom prst="rect">
            <a:avLst/>
          </a:prstGeom>
          <a:noFill/>
        </p:spPr>
        <p:txBody>
          <a:bodyPr wrap="square" rtlCol="0">
            <a:spAutoFit/>
          </a:bodyPr>
          <a:lstStyle/>
          <a:p>
            <a:r>
              <a:rPr lang="en-US" dirty="0"/>
              <a:t>PMF for students got placed. You see the probabilities of placements are pretty much same across except at few percentage levels. This could be due to the small population. </a:t>
            </a:r>
          </a:p>
        </p:txBody>
      </p:sp>
    </p:spTree>
    <p:extLst>
      <p:ext uri="{BB962C8B-B14F-4D97-AF65-F5344CB8AC3E}">
        <p14:creationId xmlns:p14="http://schemas.microsoft.com/office/powerpoint/2010/main" val="2694474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878F-E5B4-3F73-1C07-B5F1CA391490}"/>
              </a:ext>
            </a:extLst>
          </p:cNvPr>
          <p:cNvSpPr>
            <a:spLocks noGrp="1"/>
          </p:cNvSpPr>
          <p:nvPr>
            <p:ph type="title"/>
          </p:nvPr>
        </p:nvSpPr>
        <p:spPr>
          <a:xfrm>
            <a:off x="808661" y="365125"/>
            <a:ext cx="10357666" cy="547975"/>
          </a:xfrm>
        </p:spPr>
        <p:txBody>
          <a:bodyPr>
            <a:normAutofit fontScale="90000"/>
          </a:bodyPr>
          <a:lstStyle/>
          <a:p>
            <a:r>
              <a:rPr lang="en-US" dirty="0"/>
              <a:t>PMF Cont..</a:t>
            </a:r>
          </a:p>
        </p:txBody>
      </p:sp>
      <p:pic>
        <p:nvPicPr>
          <p:cNvPr id="4" name="Content Placeholder 3">
            <a:extLst>
              <a:ext uri="{FF2B5EF4-FFF2-40B4-BE49-F238E27FC236}">
                <a16:creationId xmlns:a16="http://schemas.microsoft.com/office/drawing/2014/main" id="{BAEFBF0E-31F0-D654-A700-513F1961A422}"/>
              </a:ext>
            </a:extLst>
          </p:cNvPr>
          <p:cNvPicPr>
            <a:picLocks noGrp="1" noChangeAspect="1"/>
          </p:cNvPicPr>
          <p:nvPr>
            <p:ph idx="1"/>
          </p:nvPr>
        </p:nvPicPr>
        <p:blipFill>
          <a:blip r:embed="rId2"/>
          <a:stretch>
            <a:fillRect/>
          </a:stretch>
        </p:blipFill>
        <p:spPr>
          <a:xfrm>
            <a:off x="2689412" y="1266265"/>
            <a:ext cx="5887401" cy="3346076"/>
          </a:xfrm>
          <a:prstGeom prst="rect">
            <a:avLst/>
          </a:prstGeom>
        </p:spPr>
      </p:pic>
      <p:sp>
        <p:nvSpPr>
          <p:cNvPr id="5" name="TextBox 4">
            <a:extLst>
              <a:ext uri="{FF2B5EF4-FFF2-40B4-BE49-F238E27FC236}">
                <a16:creationId xmlns:a16="http://schemas.microsoft.com/office/drawing/2014/main" id="{F8829890-9AE5-D6A8-A860-ACF6C6D113F5}"/>
              </a:ext>
            </a:extLst>
          </p:cNvPr>
          <p:cNvSpPr txBox="1"/>
          <p:nvPr/>
        </p:nvSpPr>
        <p:spPr>
          <a:xfrm>
            <a:off x="2689412" y="4867835"/>
            <a:ext cx="6427694" cy="1200329"/>
          </a:xfrm>
          <a:prstGeom prst="rect">
            <a:avLst/>
          </a:prstGeom>
          <a:noFill/>
        </p:spPr>
        <p:txBody>
          <a:bodyPr wrap="square" rtlCol="0">
            <a:spAutoFit/>
          </a:bodyPr>
          <a:lstStyle/>
          <a:p>
            <a:r>
              <a:rPr lang="en-US" dirty="0"/>
              <a:t>PMF for students not getting placed. You see the probabilities are pretty much same across between the range of 50 to 75%. This could be due to the small population. </a:t>
            </a:r>
          </a:p>
        </p:txBody>
      </p:sp>
    </p:spTree>
    <p:extLst>
      <p:ext uri="{BB962C8B-B14F-4D97-AF65-F5344CB8AC3E}">
        <p14:creationId xmlns:p14="http://schemas.microsoft.com/office/powerpoint/2010/main" val="231745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DE657-674E-3787-317C-E53782ABE030}"/>
              </a:ext>
            </a:extLst>
          </p:cNvPr>
          <p:cNvSpPr>
            <a:spLocks noGrp="1"/>
          </p:cNvSpPr>
          <p:nvPr>
            <p:ph type="title"/>
          </p:nvPr>
        </p:nvSpPr>
        <p:spPr>
          <a:xfrm>
            <a:off x="808661" y="365125"/>
            <a:ext cx="10357666" cy="683746"/>
          </a:xfrm>
        </p:spPr>
        <p:txBody>
          <a:bodyPr/>
          <a:lstStyle/>
          <a:p>
            <a:r>
              <a:rPr lang="en-US" dirty="0"/>
              <a:t>PMF Cont. </a:t>
            </a:r>
          </a:p>
        </p:txBody>
      </p:sp>
      <p:pic>
        <p:nvPicPr>
          <p:cNvPr id="4" name="Content Placeholder 3">
            <a:extLst>
              <a:ext uri="{FF2B5EF4-FFF2-40B4-BE49-F238E27FC236}">
                <a16:creationId xmlns:a16="http://schemas.microsoft.com/office/drawing/2014/main" id="{E77AFB75-5F0F-59DB-0F89-D9C2534AB13B}"/>
              </a:ext>
            </a:extLst>
          </p:cNvPr>
          <p:cNvPicPr>
            <a:picLocks noGrp="1" noChangeAspect="1"/>
          </p:cNvPicPr>
          <p:nvPr>
            <p:ph idx="1"/>
          </p:nvPr>
        </p:nvPicPr>
        <p:blipFill>
          <a:blip r:embed="rId2"/>
          <a:stretch>
            <a:fillRect/>
          </a:stretch>
        </p:blipFill>
        <p:spPr>
          <a:xfrm>
            <a:off x="2961001" y="1414182"/>
            <a:ext cx="6052986" cy="3547782"/>
          </a:xfrm>
          <a:prstGeom prst="rect">
            <a:avLst/>
          </a:prstGeom>
        </p:spPr>
      </p:pic>
      <p:sp>
        <p:nvSpPr>
          <p:cNvPr id="5" name="TextBox 4">
            <a:extLst>
              <a:ext uri="{FF2B5EF4-FFF2-40B4-BE49-F238E27FC236}">
                <a16:creationId xmlns:a16="http://schemas.microsoft.com/office/drawing/2014/main" id="{98D806E4-8EB1-16BD-036F-370330985F82}"/>
              </a:ext>
            </a:extLst>
          </p:cNvPr>
          <p:cNvSpPr txBox="1"/>
          <p:nvPr/>
        </p:nvSpPr>
        <p:spPr>
          <a:xfrm>
            <a:off x="3617258" y="5259152"/>
            <a:ext cx="4033861" cy="369332"/>
          </a:xfrm>
          <a:prstGeom prst="rect">
            <a:avLst/>
          </a:prstGeom>
          <a:noFill/>
        </p:spPr>
        <p:txBody>
          <a:bodyPr wrap="none" rtlCol="0">
            <a:spAutoFit/>
          </a:bodyPr>
          <a:lstStyle/>
          <a:p>
            <a:r>
              <a:rPr lang="en-US" dirty="0"/>
              <a:t>Comparing two PMF using step plot </a:t>
            </a:r>
          </a:p>
        </p:txBody>
      </p:sp>
    </p:spTree>
    <p:extLst>
      <p:ext uri="{BB962C8B-B14F-4D97-AF65-F5344CB8AC3E}">
        <p14:creationId xmlns:p14="http://schemas.microsoft.com/office/powerpoint/2010/main" val="40730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29FA-AA21-CB52-06EB-B5940BE2A708}"/>
              </a:ext>
            </a:extLst>
          </p:cNvPr>
          <p:cNvSpPr>
            <a:spLocks noGrp="1"/>
          </p:cNvSpPr>
          <p:nvPr>
            <p:ph type="title"/>
          </p:nvPr>
        </p:nvSpPr>
        <p:spPr>
          <a:xfrm>
            <a:off x="808661" y="365125"/>
            <a:ext cx="10357666" cy="616510"/>
          </a:xfrm>
        </p:spPr>
        <p:txBody>
          <a:bodyPr>
            <a:normAutofit fontScale="90000"/>
          </a:bodyPr>
          <a:lstStyle/>
          <a:p>
            <a:r>
              <a:rPr lang="en-US" dirty="0"/>
              <a:t>PMF Cont..</a:t>
            </a:r>
          </a:p>
        </p:txBody>
      </p:sp>
      <p:pic>
        <p:nvPicPr>
          <p:cNvPr id="4" name="Content Placeholder 3">
            <a:extLst>
              <a:ext uri="{FF2B5EF4-FFF2-40B4-BE49-F238E27FC236}">
                <a16:creationId xmlns:a16="http://schemas.microsoft.com/office/drawing/2014/main" id="{751710E6-2C7E-0CC3-F5A2-56888D0BFAB5}"/>
              </a:ext>
            </a:extLst>
          </p:cNvPr>
          <p:cNvPicPr>
            <a:picLocks noGrp="1" noChangeAspect="1"/>
          </p:cNvPicPr>
          <p:nvPr>
            <p:ph idx="1"/>
          </p:nvPr>
        </p:nvPicPr>
        <p:blipFill>
          <a:blip r:embed="rId2"/>
          <a:stretch>
            <a:fillRect/>
          </a:stretch>
        </p:blipFill>
        <p:spPr>
          <a:xfrm>
            <a:off x="3299492" y="1371600"/>
            <a:ext cx="5267952" cy="4114800"/>
          </a:xfrm>
          <a:prstGeom prst="rect">
            <a:avLst/>
          </a:prstGeom>
        </p:spPr>
      </p:pic>
      <p:sp>
        <p:nvSpPr>
          <p:cNvPr id="6" name="TextBox 5">
            <a:extLst>
              <a:ext uri="{FF2B5EF4-FFF2-40B4-BE49-F238E27FC236}">
                <a16:creationId xmlns:a16="http://schemas.microsoft.com/office/drawing/2014/main" id="{69CA0CA9-7613-31A2-CCF9-263D75627A7D}"/>
              </a:ext>
            </a:extLst>
          </p:cNvPr>
          <p:cNvSpPr txBox="1"/>
          <p:nvPr/>
        </p:nvSpPr>
        <p:spPr>
          <a:xfrm>
            <a:off x="3536575" y="5691699"/>
            <a:ext cx="4625690" cy="369332"/>
          </a:xfrm>
          <a:prstGeom prst="rect">
            <a:avLst/>
          </a:prstGeom>
          <a:noFill/>
        </p:spPr>
        <p:txBody>
          <a:bodyPr wrap="none" rtlCol="0">
            <a:spAutoFit/>
          </a:bodyPr>
          <a:lstStyle/>
          <a:p>
            <a:r>
              <a:rPr lang="en-US" dirty="0"/>
              <a:t>Comparing two PMF as percent difference</a:t>
            </a:r>
          </a:p>
        </p:txBody>
      </p:sp>
    </p:spTree>
    <p:extLst>
      <p:ext uri="{BB962C8B-B14F-4D97-AF65-F5344CB8AC3E}">
        <p14:creationId xmlns:p14="http://schemas.microsoft.com/office/powerpoint/2010/main" val="1846342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01AF-8C01-2F59-2B27-ED86F02C0467}"/>
              </a:ext>
            </a:extLst>
          </p:cNvPr>
          <p:cNvSpPr>
            <a:spLocks noGrp="1"/>
          </p:cNvSpPr>
          <p:nvPr>
            <p:ph type="title"/>
          </p:nvPr>
        </p:nvSpPr>
        <p:spPr>
          <a:xfrm>
            <a:off x="808661" y="365125"/>
            <a:ext cx="10357666" cy="576169"/>
          </a:xfrm>
        </p:spPr>
        <p:txBody>
          <a:bodyPr>
            <a:normAutofit fontScale="90000"/>
          </a:bodyPr>
          <a:lstStyle/>
          <a:p>
            <a:r>
              <a:rPr lang="en-US" dirty="0"/>
              <a:t>CDF</a:t>
            </a:r>
          </a:p>
        </p:txBody>
      </p:sp>
      <p:pic>
        <p:nvPicPr>
          <p:cNvPr id="4" name="Content Placeholder 3">
            <a:extLst>
              <a:ext uri="{FF2B5EF4-FFF2-40B4-BE49-F238E27FC236}">
                <a16:creationId xmlns:a16="http://schemas.microsoft.com/office/drawing/2014/main" id="{6BE27AC1-5BAD-C91A-6382-FCD1F1134884}"/>
              </a:ext>
            </a:extLst>
          </p:cNvPr>
          <p:cNvPicPr>
            <a:picLocks noGrp="1" noChangeAspect="1"/>
          </p:cNvPicPr>
          <p:nvPr>
            <p:ph idx="1"/>
          </p:nvPr>
        </p:nvPicPr>
        <p:blipFill>
          <a:blip r:embed="rId2"/>
          <a:stretch>
            <a:fillRect/>
          </a:stretch>
        </p:blipFill>
        <p:spPr>
          <a:xfrm>
            <a:off x="2043426" y="941294"/>
            <a:ext cx="7053942" cy="4114800"/>
          </a:xfrm>
          <a:prstGeom prst="rect">
            <a:avLst/>
          </a:prstGeom>
        </p:spPr>
      </p:pic>
      <p:sp>
        <p:nvSpPr>
          <p:cNvPr id="5" name="TextBox 4">
            <a:extLst>
              <a:ext uri="{FF2B5EF4-FFF2-40B4-BE49-F238E27FC236}">
                <a16:creationId xmlns:a16="http://schemas.microsoft.com/office/drawing/2014/main" id="{42B50702-B0AD-10E3-AD34-3C718B81FAB4}"/>
              </a:ext>
            </a:extLst>
          </p:cNvPr>
          <p:cNvSpPr txBox="1"/>
          <p:nvPr/>
        </p:nvSpPr>
        <p:spPr>
          <a:xfrm>
            <a:off x="1640541" y="5688106"/>
            <a:ext cx="6517495" cy="646331"/>
          </a:xfrm>
          <a:prstGeom prst="rect">
            <a:avLst/>
          </a:prstGeom>
          <a:noFill/>
        </p:spPr>
        <p:txBody>
          <a:bodyPr wrap="square" rtlCol="0">
            <a:spAutoFit/>
          </a:bodyPr>
          <a:lstStyle/>
          <a:p>
            <a:r>
              <a:rPr lang="en-US" dirty="0"/>
              <a:t>MBA Graduation percentage for students with job offers. You see its pretty </a:t>
            </a:r>
            <a:r>
              <a:rPr lang="en-US" dirty="0" err="1"/>
              <a:t>notma</a:t>
            </a:r>
            <a:r>
              <a:rPr lang="en-US" dirty="0"/>
              <a:t> </a:t>
            </a:r>
          </a:p>
        </p:txBody>
      </p:sp>
    </p:spTree>
    <p:extLst>
      <p:ext uri="{BB962C8B-B14F-4D97-AF65-F5344CB8AC3E}">
        <p14:creationId xmlns:p14="http://schemas.microsoft.com/office/powerpoint/2010/main" val="1381525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3C6EA-95A7-BE42-F64E-E25DDCB621C6}"/>
              </a:ext>
            </a:extLst>
          </p:cNvPr>
          <p:cNvSpPr>
            <a:spLocks noGrp="1"/>
          </p:cNvSpPr>
          <p:nvPr>
            <p:ph type="title"/>
          </p:nvPr>
        </p:nvSpPr>
        <p:spPr>
          <a:xfrm>
            <a:off x="808661" y="365125"/>
            <a:ext cx="10357666" cy="629957"/>
          </a:xfrm>
        </p:spPr>
        <p:txBody>
          <a:bodyPr>
            <a:normAutofit fontScale="90000"/>
          </a:bodyPr>
          <a:lstStyle/>
          <a:p>
            <a:r>
              <a:rPr lang="en-US" dirty="0"/>
              <a:t>CDF cont..</a:t>
            </a:r>
          </a:p>
        </p:txBody>
      </p:sp>
      <p:pic>
        <p:nvPicPr>
          <p:cNvPr id="4" name="Content Placeholder 3">
            <a:extLst>
              <a:ext uri="{FF2B5EF4-FFF2-40B4-BE49-F238E27FC236}">
                <a16:creationId xmlns:a16="http://schemas.microsoft.com/office/drawing/2014/main" id="{AE8D5532-D8E0-81BC-6BB6-2AE70C81B2B8}"/>
              </a:ext>
            </a:extLst>
          </p:cNvPr>
          <p:cNvPicPr>
            <a:picLocks noGrp="1" noChangeAspect="1"/>
          </p:cNvPicPr>
          <p:nvPr>
            <p:ph idx="1"/>
          </p:nvPr>
        </p:nvPicPr>
        <p:blipFill>
          <a:blip r:embed="rId2"/>
          <a:stretch>
            <a:fillRect/>
          </a:stretch>
        </p:blipFill>
        <p:spPr>
          <a:xfrm>
            <a:off x="2467960" y="1371600"/>
            <a:ext cx="6877228" cy="4114800"/>
          </a:xfrm>
          <a:prstGeom prst="rect">
            <a:avLst/>
          </a:prstGeom>
        </p:spPr>
      </p:pic>
      <p:sp>
        <p:nvSpPr>
          <p:cNvPr id="5" name="TextBox 4">
            <a:extLst>
              <a:ext uri="{FF2B5EF4-FFF2-40B4-BE49-F238E27FC236}">
                <a16:creationId xmlns:a16="http://schemas.microsoft.com/office/drawing/2014/main" id="{231523F8-7273-484D-0D7D-8DE8AE2EBC5C}"/>
              </a:ext>
            </a:extLst>
          </p:cNvPr>
          <p:cNvSpPr txBox="1"/>
          <p:nvPr/>
        </p:nvSpPr>
        <p:spPr>
          <a:xfrm>
            <a:off x="1801907" y="5553636"/>
            <a:ext cx="9064084" cy="646331"/>
          </a:xfrm>
          <a:prstGeom prst="rect">
            <a:avLst/>
          </a:prstGeom>
          <a:noFill/>
        </p:spPr>
        <p:txBody>
          <a:bodyPr wrap="none" rtlCol="0">
            <a:spAutoFit/>
          </a:bodyPr>
          <a:lstStyle/>
          <a:p>
            <a:r>
              <a:rPr lang="en-US" dirty="0"/>
              <a:t>Here is another CDF to compare the salaries of male and female students got placed</a:t>
            </a:r>
          </a:p>
          <a:p>
            <a:r>
              <a:rPr lang="en-US" dirty="0"/>
              <a:t>You will see that at any point the salary of male is higher than female counterpart. </a:t>
            </a:r>
          </a:p>
        </p:txBody>
      </p:sp>
    </p:spTree>
    <p:extLst>
      <p:ext uri="{BB962C8B-B14F-4D97-AF65-F5344CB8AC3E}">
        <p14:creationId xmlns:p14="http://schemas.microsoft.com/office/powerpoint/2010/main" val="2117646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23D8F-A9E6-BF7E-1EBC-C6FE14935B9D}"/>
              </a:ext>
            </a:extLst>
          </p:cNvPr>
          <p:cNvSpPr>
            <a:spLocks noGrp="1"/>
          </p:cNvSpPr>
          <p:nvPr>
            <p:ph type="title"/>
          </p:nvPr>
        </p:nvSpPr>
        <p:spPr>
          <a:xfrm>
            <a:off x="808661" y="365125"/>
            <a:ext cx="10357666" cy="656851"/>
          </a:xfrm>
        </p:spPr>
        <p:txBody>
          <a:bodyPr/>
          <a:lstStyle/>
          <a:p>
            <a:r>
              <a:rPr lang="en-US" b="0" i="0" dirty="0">
                <a:solidFill>
                  <a:srgbClr val="000000"/>
                </a:solidFill>
                <a:effectLst/>
                <a:latin typeface="Open Sans" panose="020B0606030504020204" pitchFamily="34" charset="0"/>
              </a:rPr>
              <a:t>analytical distribution</a:t>
            </a:r>
            <a:endParaRPr lang="en-US" dirty="0"/>
          </a:p>
        </p:txBody>
      </p:sp>
      <p:pic>
        <p:nvPicPr>
          <p:cNvPr id="7" name="Content Placeholder 6">
            <a:extLst>
              <a:ext uri="{FF2B5EF4-FFF2-40B4-BE49-F238E27FC236}">
                <a16:creationId xmlns:a16="http://schemas.microsoft.com/office/drawing/2014/main" id="{851E2D54-35E4-AE05-F25A-6021F0C2471C}"/>
              </a:ext>
            </a:extLst>
          </p:cNvPr>
          <p:cNvPicPr>
            <a:picLocks noGrp="1" noChangeAspect="1"/>
          </p:cNvPicPr>
          <p:nvPr>
            <p:ph idx="1"/>
          </p:nvPr>
        </p:nvPicPr>
        <p:blipFill>
          <a:blip r:embed="rId2"/>
          <a:stretch>
            <a:fillRect/>
          </a:stretch>
        </p:blipFill>
        <p:spPr>
          <a:xfrm>
            <a:off x="440292" y="1035423"/>
            <a:ext cx="4773810" cy="4114800"/>
          </a:xfrm>
          <a:prstGeom prst="rect">
            <a:avLst/>
          </a:prstGeom>
        </p:spPr>
      </p:pic>
      <p:pic>
        <p:nvPicPr>
          <p:cNvPr id="8" name="Picture 7">
            <a:extLst>
              <a:ext uri="{FF2B5EF4-FFF2-40B4-BE49-F238E27FC236}">
                <a16:creationId xmlns:a16="http://schemas.microsoft.com/office/drawing/2014/main" id="{87090E81-AD23-27D6-651F-A51011F6D018}"/>
              </a:ext>
            </a:extLst>
          </p:cNvPr>
          <p:cNvPicPr>
            <a:picLocks noChangeAspect="1"/>
          </p:cNvPicPr>
          <p:nvPr/>
        </p:nvPicPr>
        <p:blipFill>
          <a:blip r:embed="rId3"/>
          <a:stretch>
            <a:fillRect/>
          </a:stretch>
        </p:blipFill>
        <p:spPr>
          <a:xfrm>
            <a:off x="5325034" y="1021975"/>
            <a:ext cx="6685803" cy="4222377"/>
          </a:xfrm>
          <a:prstGeom prst="rect">
            <a:avLst/>
          </a:prstGeom>
        </p:spPr>
      </p:pic>
      <p:sp>
        <p:nvSpPr>
          <p:cNvPr id="9" name="TextBox 8">
            <a:extLst>
              <a:ext uri="{FF2B5EF4-FFF2-40B4-BE49-F238E27FC236}">
                <a16:creationId xmlns:a16="http://schemas.microsoft.com/office/drawing/2014/main" id="{85B1EBCB-8F66-3FF9-0904-5D9829036C90}"/>
              </a:ext>
            </a:extLst>
          </p:cNvPr>
          <p:cNvSpPr txBox="1"/>
          <p:nvPr/>
        </p:nvSpPr>
        <p:spPr>
          <a:xfrm>
            <a:off x="808662" y="5392271"/>
            <a:ext cx="10970962" cy="1200329"/>
          </a:xfrm>
          <a:prstGeom prst="rect">
            <a:avLst/>
          </a:prstGeom>
          <a:noFill/>
        </p:spPr>
        <p:txBody>
          <a:bodyPr wrap="square" rtlCol="0">
            <a:spAutoFit/>
          </a:bodyPr>
          <a:lstStyle/>
          <a:p>
            <a:r>
              <a:rPr lang="en-US" dirty="0"/>
              <a:t>As we are comparing salaries for different groups, lognormal distribution is the perfect fit for the analysis. Created a CDF for logarithmic salaries compared with salary offered, male and female. You can see there is a straightforward difference between Male and Female salaries. Where Male salaries falls pretty much with the average, females are offered lower salaries</a:t>
            </a:r>
          </a:p>
        </p:txBody>
      </p:sp>
    </p:spTree>
    <p:extLst>
      <p:ext uri="{BB962C8B-B14F-4D97-AF65-F5344CB8AC3E}">
        <p14:creationId xmlns:p14="http://schemas.microsoft.com/office/powerpoint/2010/main" val="27904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C31F-2DB8-4A5A-7A24-7B9ECF4CC6BF}"/>
              </a:ext>
            </a:extLst>
          </p:cNvPr>
          <p:cNvSpPr>
            <a:spLocks noGrp="1"/>
          </p:cNvSpPr>
          <p:nvPr>
            <p:ph type="title"/>
          </p:nvPr>
        </p:nvSpPr>
        <p:spPr/>
        <p:txBody>
          <a:bodyPr/>
          <a:lstStyle/>
          <a:p>
            <a:r>
              <a:rPr lang="en-US" dirty="0" err="1"/>
              <a:t>Github</a:t>
            </a:r>
            <a:r>
              <a:rPr lang="en-US" dirty="0"/>
              <a:t> link</a:t>
            </a:r>
          </a:p>
        </p:txBody>
      </p:sp>
      <p:sp>
        <p:nvSpPr>
          <p:cNvPr id="3" name="Content Placeholder 2">
            <a:extLst>
              <a:ext uri="{FF2B5EF4-FFF2-40B4-BE49-F238E27FC236}">
                <a16:creationId xmlns:a16="http://schemas.microsoft.com/office/drawing/2014/main" id="{7AAB09E0-ADFA-551B-A015-97706A836CC7}"/>
              </a:ext>
            </a:extLst>
          </p:cNvPr>
          <p:cNvSpPr>
            <a:spLocks noGrp="1"/>
          </p:cNvSpPr>
          <p:nvPr>
            <p:ph idx="1"/>
          </p:nvPr>
        </p:nvSpPr>
        <p:spPr/>
        <p:txBody>
          <a:bodyPr/>
          <a:lstStyle/>
          <a:p>
            <a:r>
              <a:rPr lang="en-US" dirty="0"/>
              <a:t>https://</a:t>
            </a:r>
            <a:r>
              <a:rPr lang="en-US" dirty="0" err="1"/>
              <a:t>github.com</a:t>
            </a:r>
            <a:r>
              <a:rPr lang="en-US" dirty="0"/>
              <a:t>/</a:t>
            </a:r>
            <a:r>
              <a:rPr lang="en-US" dirty="0" err="1"/>
              <a:t>pankajsyadav</a:t>
            </a:r>
            <a:r>
              <a:rPr lang="en-US" dirty="0"/>
              <a:t>/EDA2024</a:t>
            </a:r>
          </a:p>
        </p:txBody>
      </p:sp>
    </p:spTree>
    <p:extLst>
      <p:ext uri="{BB962C8B-B14F-4D97-AF65-F5344CB8AC3E}">
        <p14:creationId xmlns:p14="http://schemas.microsoft.com/office/powerpoint/2010/main" val="3921372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1FF3F-DD80-AE23-3F1A-7480BFF685CF}"/>
              </a:ext>
            </a:extLst>
          </p:cNvPr>
          <p:cNvSpPr>
            <a:spLocks noGrp="1"/>
          </p:cNvSpPr>
          <p:nvPr>
            <p:ph type="title"/>
          </p:nvPr>
        </p:nvSpPr>
        <p:spPr>
          <a:xfrm>
            <a:off x="808661" y="365125"/>
            <a:ext cx="10357666" cy="593880"/>
          </a:xfrm>
        </p:spPr>
        <p:txBody>
          <a:bodyPr>
            <a:normAutofit fontScale="90000"/>
          </a:bodyPr>
          <a:lstStyle/>
          <a:p>
            <a:r>
              <a:rPr lang="en-US" b="0" i="0" dirty="0">
                <a:solidFill>
                  <a:srgbClr val="000000"/>
                </a:solidFill>
                <a:effectLst/>
                <a:latin typeface="Open Sans" panose="020B0606030504020204" pitchFamily="34" charset="0"/>
              </a:rPr>
              <a:t> scatter plots </a:t>
            </a:r>
            <a:endParaRPr lang="en-US" dirty="0"/>
          </a:p>
        </p:txBody>
      </p:sp>
      <p:pic>
        <p:nvPicPr>
          <p:cNvPr id="4" name="Content Placeholder 3">
            <a:extLst>
              <a:ext uri="{FF2B5EF4-FFF2-40B4-BE49-F238E27FC236}">
                <a16:creationId xmlns:a16="http://schemas.microsoft.com/office/drawing/2014/main" id="{C72A75B0-4E30-1B91-AE25-2F6C2F9759B4}"/>
              </a:ext>
            </a:extLst>
          </p:cNvPr>
          <p:cNvPicPr>
            <a:picLocks noGrp="1" noChangeAspect="1"/>
          </p:cNvPicPr>
          <p:nvPr>
            <p:ph idx="1"/>
          </p:nvPr>
        </p:nvPicPr>
        <p:blipFill>
          <a:blip r:embed="rId2"/>
          <a:stretch>
            <a:fillRect/>
          </a:stretch>
        </p:blipFill>
        <p:spPr>
          <a:xfrm>
            <a:off x="1160000" y="1133817"/>
            <a:ext cx="9654988" cy="4796336"/>
          </a:xfrm>
          <a:prstGeom prst="rect">
            <a:avLst/>
          </a:prstGeom>
        </p:spPr>
      </p:pic>
    </p:spTree>
    <p:extLst>
      <p:ext uri="{BB962C8B-B14F-4D97-AF65-F5344CB8AC3E}">
        <p14:creationId xmlns:p14="http://schemas.microsoft.com/office/powerpoint/2010/main" val="175279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DF89-4B25-E61C-FB61-4D716CC45C93}"/>
              </a:ext>
            </a:extLst>
          </p:cNvPr>
          <p:cNvSpPr>
            <a:spLocks noGrp="1"/>
          </p:cNvSpPr>
          <p:nvPr>
            <p:ph type="title"/>
          </p:nvPr>
        </p:nvSpPr>
        <p:spPr>
          <a:xfrm>
            <a:off x="808661" y="365125"/>
            <a:ext cx="10357666" cy="670299"/>
          </a:xfrm>
        </p:spPr>
        <p:txBody>
          <a:bodyPr/>
          <a:lstStyle/>
          <a:p>
            <a:r>
              <a:rPr lang="en-US" dirty="0"/>
              <a:t>Scatter plot cont..</a:t>
            </a:r>
          </a:p>
        </p:txBody>
      </p:sp>
      <p:pic>
        <p:nvPicPr>
          <p:cNvPr id="4" name="Content Placeholder 3">
            <a:extLst>
              <a:ext uri="{FF2B5EF4-FFF2-40B4-BE49-F238E27FC236}">
                <a16:creationId xmlns:a16="http://schemas.microsoft.com/office/drawing/2014/main" id="{55CD80DF-5883-51B8-63D7-6FCCD31F46CD}"/>
              </a:ext>
            </a:extLst>
          </p:cNvPr>
          <p:cNvPicPr>
            <a:picLocks noGrp="1" noChangeAspect="1"/>
          </p:cNvPicPr>
          <p:nvPr>
            <p:ph idx="1"/>
          </p:nvPr>
        </p:nvPicPr>
        <p:blipFill>
          <a:blip r:embed="rId2"/>
          <a:stretch>
            <a:fillRect/>
          </a:stretch>
        </p:blipFill>
        <p:spPr>
          <a:xfrm>
            <a:off x="1989237" y="1169988"/>
            <a:ext cx="7996038" cy="4585353"/>
          </a:xfrm>
          <a:prstGeom prst="rect">
            <a:avLst/>
          </a:prstGeom>
        </p:spPr>
      </p:pic>
    </p:spTree>
    <p:extLst>
      <p:ext uri="{BB962C8B-B14F-4D97-AF65-F5344CB8AC3E}">
        <p14:creationId xmlns:p14="http://schemas.microsoft.com/office/powerpoint/2010/main" val="956709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A211-61C8-2089-6B19-0C0B0AB87FB5}"/>
              </a:ext>
            </a:extLst>
          </p:cNvPr>
          <p:cNvSpPr>
            <a:spLocks noGrp="1"/>
          </p:cNvSpPr>
          <p:nvPr>
            <p:ph type="title"/>
          </p:nvPr>
        </p:nvSpPr>
        <p:spPr>
          <a:xfrm>
            <a:off x="808661" y="365125"/>
            <a:ext cx="10357666" cy="710640"/>
          </a:xfrm>
        </p:spPr>
        <p:txBody>
          <a:bodyPr/>
          <a:lstStyle/>
          <a:p>
            <a:r>
              <a:rPr lang="en-US" dirty="0"/>
              <a:t>Relationship between variables</a:t>
            </a:r>
          </a:p>
        </p:txBody>
      </p:sp>
      <p:pic>
        <p:nvPicPr>
          <p:cNvPr id="4" name="Content Placeholder 3">
            <a:extLst>
              <a:ext uri="{FF2B5EF4-FFF2-40B4-BE49-F238E27FC236}">
                <a16:creationId xmlns:a16="http://schemas.microsoft.com/office/drawing/2014/main" id="{62E2E4CF-FBFD-6B1C-ADEB-442DE66155B2}"/>
              </a:ext>
            </a:extLst>
          </p:cNvPr>
          <p:cNvPicPr>
            <a:picLocks noGrp="1" noChangeAspect="1"/>
          </p:cNvPicPr>
          <p:nvPr>
            <p:ph idx="1"/>
          </p:nvPr>
        </p:nvPicPr>
        <p:blipFill>
          <a:blip r:embed="rId2"/>
          <a:stretch>
            <a:fillRect/>
          </a:stretch>
        </p:blipFill>
        <p:spPr>
          <a:xfrm>
            <a:off x="808661" y="1075765"/>
            <a:ext cx="6361325" cy="5057775"/>
          </a:xfrm>
          <a:prstGeom prst="rect">
            <a:avLst/>
          </a:prstGeom>
        </p:spPr>
      </p:pic>
      <p:sp>
        <p:nvSpPr>
          <p:cNvPr id="5" name="TextBox 4">
            <a:extLst>
              <a:ext uri="{FF2B5EF4-FFF2-40B4-BE49-F238E27FC236}">
                <a16:creationId xmlns:a16="http://schemas.microsoft.com/office/drawing/2014/main" id="{688CAD63-5A1F-CC24-1405-923294FFC0DB}"/>
              </a:ext>
            </a:extLst>
          </p:cNvPr>
          <p:cNvSpPr txBox="1"/>
          <p:nvPr/>
        </p:nvSpPr>
        <p:spPr>
          <a:xfrm>
            <a:off x="7288306" y="1196789"/>
            <a:ext cx="4562467" cy="1200329"/>
          </a:xfrm>
          <a:prstGeom prst="rect">
            <a:avLst/>
          </a:prstGeom>
          <a:noFill/>
        </p:spPr>
        <p:txBody>
          <a:bodyPr wrap="none" rtlCol="0">
            <a:spAutoFit/>
          </a:bodyPr>
          <a:lstStyle/>
          <a:p>
            <a:r>
              <a:rPr lang="en-US" dirty="0"/>
              <a:t>The relationship is Linear but as the null </a:t>
            </a:r>
          </a:p>
          <a:p>
            <a:r>
              <a:rPr lang="en-US" dirty="0"/>
              <a:t>hypothesis holds true as </a:t>
            </a:r>
            <a:r>
              <a:rPr lang="en-US" dirty="0" err="1"/>
              <a:t>pvalue</a:t>
            </a:r>
            <a:r>
              <a:rPr lang="en-US" dirty="0"/>
              <a:t> is &gt; 0.05</a:t>
            </a:r>
          </a:p>
          <a:p>
            <a:r>
              <a:rPr lang="en-US" dirty="0"/>
              <a:t>Indicates there is no relationship between</a:t>
            </a:r>
          </a:p>
          <a:p>
            <a:r>
              <a:rPr lang="en-US" dirty="0"/>
              <a:t>The two variables</a:t>
            </a:r>
          </a:p>
        </p:txBody>
      </p:sp>
      <p:pic>
        <p:nvPicPr>
          <p:cNvPr id="6" name="Picture 5">
            <a:extLst>
              <a:ext uri="{FF2B5EF4-FFF2-40B4-BE49-F238E27FC236}">
                <a16:creationId xmlns:a16="http://schemas.microsoft.com/office/drawing/2014/main" id="{0718C91B-4C93-B60B-825F-B673A41E21DD}"/>
              </a:ext>
            </a:extLst>
          </p:cNvPr>
          <p:cNvPicPr>
            <a:picLocks noChangeAspect="1"/>
          </p:cNvPicPr>
          <p:nvPr/>
        </p:nvPicPr>
        <p:blipFill>
          <a:blip r:embed="rId3"/>
          <a:stretch>
            <a:fillRect/>
          </a:stretch>
        </p:blipFill>
        <p:spPr>
          <a:xfrm>
            <a:off x="6257365" y="2394757"/>
            <a:ext cx="5287339" cy="3698442"/>
          </a:xfrm>
          <a:prstGeom prst="rect">
            <a:avLst/>
          </a:prstGeom>
        </p:spPr>
      </p:pic>
    </p:spTree>
    <p:extLst>
      <p:ext uri="{BB962C8B-B14F-4D97-AF65-F5344CB8AC3E}">
        <p14:creationId xmlns:p14="http://schemas.microsoft.com/office/powerpoint/2010/main" val="3342112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0D3A0-4A30-F388-8456-434D5C2940EC}"/>
              </a:ext>
            </a:extLst>
          </p:cNvPr>
          <p:cNvSpPr>
            <a:spLocks noGrp="1"/>
          </p:cNvSpPr>
          <p:nvPr>
            <p:ph type="title"/>
          </p:nvPr>
        </p:nvSpPr>
        <p:spPr>
          <a:xfrm>
            <a:off x="808661" y="365125"/>
            <a:ext cx="10357666" cy="670299"/>
          </a:xfrm>
        </p:spPr>
        <p:txBody>
          <a:bodyPr/>
          <a:lstStyle/>
          <a:p>
            <a:r>
              <a:rPr lang="en-US" dirty="0"/>
              <a:t>Hypothesis test</a:t>
            </a:r>
          </a:p>
        </p:txBody>
      </p:sp>
      <p:pic>
        <p:nvPicPr>
          <p:cNvPr id="4" name="Content Placeholder 3">
            <a:extLst>
              <a:ext uri="{FF2B5EF4-FFF2-40B4-BE49-F238E27FC236}">
                <a16:creationId xmlns:a16="http://schemas.microsoft.com/office/drawing/2014/main" id="{06E502B0-CA46-8322-E6D8-E8153DBE2540}"/>
              </a:ext>
            </a:extLst>
          </p:cNvPr>
          <p:cNvPicPr>
            <a:picLocks noGrp="1" noChangeAspect="1"/>
          </p:cNvPicPr>
          <p:nvPr>
            <p:ph idx="1"/>
          </p:nvPr>
        </p:nvPicPr>
        <p:blipFill>
          <a:blip r:embed="rId2"/>
          <a:stretch>
            <a:fillRect/>
          </a:stretch>
        </p:blipFill>
        <p:spPr>
          <a:xfrm>
            <a:off x="808661" y="1035424"/>
            <a:ext cx="10110351" cy="4114800"/>
          </a:xfrm>
          <a:prstGeom prst="rect">
            <a:avLst/>
          </a:prstGeom>
        </p:spPr>
      </p:pic>
      <p:sp>
        <p:nvSpPr>
          <p:cNvPr id="5" name="TextBox 4">
            <a:extLst>
              <a:ext uri="{FF2B5EF4-FFF2-40B4-BE49-F238E27FC236}">
                <a16:creationId xmlns:a16="http://schemas.microsoft.com/office/drawing/2014/main" id="{5B3DDF2D-90FD-C127-48F0-5A5011012453}"/>
              </a:ext>
            </a:extLst>
          </p:cNvPr>
          <p:cNvSpPr txBox="1"/>
          <p:nvPr/>
        </p:nvSpPr>
        <p:spPr>
          <a:xfrm>
            <a:off x="699247" y="5446059"/>
            <a:ext cx="10961334" cy="646331"/>
          </a:xfrm>
          <a:prstGeom prst="rect">
            <a:avLst/>
          </a:prstGeom>
          <a:noFill/>
        </p:spPr>
        <p:txBody>
          <a:bodyPr wrap="none" rtlCol="0">
            <a:spAutoFit/>
          </a:bodyPr>
          <a:lstStyle/>
          <a:p>
            <a:r>
              <a:rPr lang="en-US" dirty="0"/>
              <a:t>Except percentages in MBA &amp; employability test, the other relations were not significant, hence the null</a:t>
            </a:r>
          </a:p>
          <a:p>
            <a:r>
              <a:rPr lang="en-US" dirty="0"/>
              <a:t>Hypothesis prevails, inferring that there is no direct relationship between two variables.</a:t>
            </a:r>
          </a:p>
        </p:txBody>
      </p:sp>
    </p:spTree>
    <p:extLst>
      <p:ext uri="{BB962C8B-B14F-4D97-AF65-F5344CB8AC3E}">
        <p14:creationId xmlns:p14="http://schemas.microsoft.com/office/powerpoint/2010/main" val="1629989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105C-0CB3-A6CA-672E-701884A4B790}"/>
              </a:ext>
            </a:extLst>
          </p:cNvPr>
          <p:cNvSpPr>
            <a:spLocks noGrp="1"/>
          </p:cNvSpPr>
          <p:nvPr>
            <p:ph type="title"/>
          </p:nvPr>
        </p:nvSpPr>
        <p:spPr>
          <a:xfrm>
            <a:off x="808661" y="365125"/>
            <a:ext cx="10357666" cy="616510"/>
          </a:xfrm>
        </p:spPr>
        <p:txBody>
          <a:bodyPr>
            <a:normAutofit fontScale="90000"/>
          </a:bodyPr>
          <a:lstStyle/>
          <a:p>
            <a:r>
              <a:rPr lang="en-US" dirty="0"/>
              <a:t>Regression</a:t>
            </a:r>
          </a:p>
        </p:txBody>
      </p:sp>
      <p:pic>
        <p:nvPicPr>
          <p:cNvPr id="11" name="Content Placeholder 10">
            <a:extLst>
              <a:ext uri="{FF2B5EF4-FFF2-40B4-BE49-F238E27FC236}">
                <a16:creationId xmlns:a16="http://schemas.microsoft.com/office/drawing/2014/main" id="{A013CB47-8191-A37A-5D69-88DADEEE00DC}"/>
              </a:ext>
            </a:extLst>
          </p:cNvPr>
          <p:cNvPicPr>
            <a:picLocks noGrp="1" noChangeAspect="1"/>
          </p:cNvPicPr>
          <p:nvPr>
            <p:ph idx="1"/>
          </p:nvPr>
        </p:nvPicPr>
        <p:blipFill>
          <a:blip r:embed="rId2"/>
          <a:stretch>
            <a:fillRect/>
          </a:stretch>
        </p:blipFill>
        <p:spPr>
          <a:xfrm>
            <a:off x="808661" y="876299"/>
            <a:ext cx="4489480" cy="5588245"/>
          </a:xfrm>
          <a:prstGeom prst="rect">
            <a:avLst/>
          </a:prstGeom>
        </p:spPr>
      </p:pic>
      <p:sp>
        <p:nvSpPr>
          <p:cNvPr id="12" name="TextBox 11">
            <a:extLst>
              <a:ext uri="{FF2B5EF4-FFF2-40B4-BE49-F238E27FC236}">
                <a16:creationId xmlns:a16="http://schemas.microsoft.com/office/drawing/2014/main" id="{5A64D5DC-786C-E406-914D-65DB9B4D70C0}"/>
              </a:ext>
            </a:extLst>
          </p:cNvPr>
          <p:cNvSpPr txBox="1"/>
          <p:nvPr/>
        </p:nvSpPr>
        <p:spPr>
          <a:xfrm>
            <a:off x="5930153" y="1156447"/>
            <a:ext cx="5860259" cy="923330"/>
          </a:xfrm>
          <a:prstGeom prst="rect">
            <a:avLst/>
          </a:prstGeom>
          <a:noFill/>
        </p:spPr>
        <p:txBody>
          <a:bodyPr wrap="none" rtlCol="0">
            <a:spAutoFit/>
          </a:bodyPr>
          <a:lstStyle/>
          <a:p>
            <a:r>
              <a:rPr lang="en-US" dirty="0"/>
              <a:t>A regression model was built to predict salaries based</a:t>
            </a:r>
          </a:p>
          <a:p>
            <a:r>
              <a:rPr lang="en-US" dirty="0"/>
              <a:t>On the Graduation percentage points. </a:t>
            </a:r>
          </a:p>
          <a:p>
            <a:r>
              <a:rPr lang="en-US" dirty="0"/>
              <a:t>The results are significant with </a:t>
            </a:r>
            <a:r>
              <a:rPr lang="en-US" dirty="0" err="1"/>
              <a:t>pvalue</a:t>
            </a:r>
            <a:r>
              <a:rPr lang="en-US" dirty="0"/>
              <a:t> of 0.03</a:t>
            </a:r>
          </a:p>
        </p:txBody>
      </p:sp>
    </p:spTree>
    <p:extLst>
      <p:ext uri="{BB962C8B-B14F-4D97-AF65-F5344CB8AC3E}">
        <p14:creationId xmlns:p14="http://schemas.microsoft.com/office/powerpoint/2010/main" val="2487500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E05FB-B87C-43C7-795C-D9AB0FA988CB}"/>
              </a:ext>
            </a:extLst>
          </p:cNvPr>
          <p:cNvSpPr>
            <a:spLocks noGrp="1"/>
          </p:cNvSpPr>
          <p:nvPr>
            <p:ph type="title"/>
          </p:nvPr>
        </p:nvSpPr>
        <p:spPr>
          <a:xfrm>
            <a:off x="808661" y="365125"/>
            <a:ext cx="10357666" cy="764428"/>
          </a:xfrm>
        </p:spPr>
        <p:txBody>
          <a:bodyPr/>
          <a:lstStyle/>
          <a:p>
            <a:r>
              <a:rPr lang="en-US" dirty="0"/>
              <a:t>Regression Cont..</a:t>
            </a:r>
          </a:p>
        </p:txBody>
      </p:sp>
      <p:pic>
        <p:nvPicPr>
          <p:cNvPr id="4" name="Content Placeholder 3">
            <a:extLst>
              <a:ext uri="{FF2B5EF4-FFF2-40B4-BE49-F238E27FC236}">
                <a16:creationId xmlns:a16="http://schemas.microsoft.com/office/drawing/2014/main" id="{57DB4E37-E0D7-0889-4EFC-510E252BC7BF}"/>
              </a:ext>
            </a:extLst>
          </p:cNvPr>
          <p:cNvPicPr>
            <a:picLocks noGrp="1" noChangeAspect="1"/>
          </p:cNvPicPr>
          <p:nvPr>
            <p:ph idx="1"/>
          </p:nvPr>
        </p:nvPicPr>
        <p:blipFill>
          <a:blip r:embed="rId2"/>
          <a:stretch>
            <a:fillRect/>
          </a:stretch>
        </p:blipFill>
        <p:spPr>
          <a:xfrm>
            <a:off x="921294" y="1129553"/>
            <a:ext cx="4081011" cy="5395098"/>
          </a:xfrm>
          <a:prstGeom prst="rect">
            <a:avLst/>
          </a:prstGeom>
        </p:spPr>
      </p:pic>
      <p:sp>
        <p:nvSpPr>
          <p:cNvPr id="5" name="TextBox 4">
            <a:extLst>
              <a:ext uri="{FF2B5EF4-FFF2-40B4-BE49-F238E27FC236}">
                <a16:creationId xmlns:a16="http://schemas.microsoft.com/office/drawing/2014/main" id="{9EDB3E0B-2A94-677B-F160-AA725A057CE9}"/>
              </a:ext>
            </a:extLst>
          </p:cNvPr>
          <p:cNvSpPr txBox="1"/>
          <p:nvPr/>
        </p:nvSpPr>
        <p:spPr>
          <a:xfrm>
            <a:off x="5822576" y="1371600"/>
            <a:ext cx="6390019" cy="1200329"/>
          </a:xfrm>
          <a:prstGeom prst="rect">
            <a:avLst/>
          </a:prstGeom>
          <a:noFill/>
        </p:spPr>
        <p:txBody>
          <a:bodyPr wrap="none" rtlCol="0">
            <a:spAutoFit/>
          </a:bodyPr>
          <a:lstStyle/>
          <a:p>
            <a:r>
              <a:rPr lang="en-US" dirty="0"/>
              <a:t>Lognormal regression model was tested to predict the</a:t>
            </a:r>
          </a:p>
          <a:p>
            <a:r>
              <a:rPr lang="en-US" dirty="0"/>
              <a:t>lognormal salary using </a:t>
            </a:r>
            <a:r>
              <a:rPr lang="en-US" dirty="0" err="1"/>
              <a:t>mba</a:t>
            </a:r>
            <a:r>
              <a:rPr lang="en-US" dirty="0"/>
              <a:t> graduation percentage points.</a:t>
            </a:r>
          </a:p>
          <a:p>
            <a:r>
              <a:rPr lang="en-US" dirty="0"/>
              <a:t>With </a:t>
            </a:r>
            <a:r>
              <a:rPr lang="en-US" dirty="0" err="1"/>
              <a:t>Rsquared</a:t>
            </a:r>
            <a:r>
              <a:rPr lang="en-US" dirty="0"/>
              <a:t> of 0.035 and </a:t>
            </a:r>
            <a:r>
              <a:rPr lang="en-US" dirty="0" err="1"/>
              <a:t>pvalue</a:t>
            </a:r>
            <a:r>
              <a:rPr lang="en-US" dirty="0"/>
              <a:t> of 0.02 the results were</a:t>
            </a:r>
          </a:p>
          <a:p>
            <a:r>
              <a:rPr lang="en-US" dirty="0"/>
              <a:t>Better compared to previous results.</a:t>
            </a:r>
          </a:p>
        </p:txBody>
      </p:sp>
    </p:spTree>
    <p:extLst>
      <p:ext uri="{BB962C8B-B14F-4D97-AF65-F5344CB8AC3E}">
        <p14:creationId xmlns:p14="http://schemas.microsoft.com/office/powerpoint/2010/main" val="1899909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BDBCB-2E24-1A31-E1BB-21B53D365CFB}"/>
              </a:ext>
            </a:extLst>
          </p:cNvPr>
          <p:cNvSpPr>
            <a:spLocks noGrp="1"/>
          </p:cNvSpPr>
          <p:nvPr>
            <p:ph type="title"/>
          </p:nvPr>
        </p:nvSpPr>
        <p:spPr>
          <a:xfrm>
            <a:off x="808661" y="365125"/>
            <a:ext cx="10357666" cy="670299"/>
          </a:xfrm>
        </p:spPr>
        <p:txBody>
          <a:bodyPr/>
          <a:lstStyle/>
          <a:p>
            <a:r>
              <a:rPr lang="en-US" dirty="0"/>
              <a:t>Regression cont..</a:t>
            </a:r>
          </a:p>
        </p:txBody>
      </p:sp>
      <p:pic>
        <p:nvPicPr>
          <p:cNvPr id="4" name="Content Placeholder 3">
            <a:extLst>
              <a:ext uri="{FF2B5EF4-FFF2-40B4-BE49-F238E27FC236}">
                <a16:creationId xmlns:a16="http://schemas.microsoft.com/office/drawing/2014/main" id="{AA7ED5D4-F9D6-CA4E-94B1-615D3B378D3F}"/>
              </a:ext>
            </a:extLst>
          </p:cNvPr>
          <p:cNvPicPr>
            <a:picLocks noGrp="1" noChangeAspect="1"/>
          </p:cNvPicPr>
          <p:nvPr>
            <p:ph idx="1"/>
          </p:nvPr>
        </p:nvPicPr>
        <p:blipFill>
          <a:blip r:embed="rId2"/>
          <a:stretch>
            <a:fillRect/>
          </a:stretch>
        </p:blipFill>
        <p:spPr>
          <a:xfrm>
            <a:off x="808661" y="1035424"/>
            <a:ext cx="4306448" cy="4114800"/>
          </a:xfrm>
          <a:prstGeom prst="rect">
            <a:avLst/>
          </a:prstGeom>
        </p:spPr>
      </p:pic>
      <p:sp>
        <p:nvSpPr>
          <p:cNvPr id="5" name="TextBox 4">
            <a:extLst>
              <a:ext uri="{FF2B5EF4-FFF2-40B4-BE49-F238E27FC236}">
                <a16:creationId xmlns:a16="http://schemas.microsoft.com/office/drawing/2014/main" id="{55F80711-8BDA-25A9-A59D-3C6267034F01}"/>
              </a:ext>
            </a:extLst>
          </p:cNvPr>
          <p:cNvSpPr txBox="1"/>
          <p:nvPr/>
        </p:nvSpPr>
        <p:spPr>
          <a:xfrm>
            <a:off x="5997388" y="1344706"/>
            <a:ext cx="6075894" cy="1477328"/>
          </a:xfrm>
          <a:prstGeom prst="rect">
            <a:avLst/>
          </a:prstGeom>
          <a:noFill/>
        </p:spPr>
        <p:txBody>
          <a:bodyPr wrap="none" rtlCol="0">
            <a:spAutoFit/>
          </a:bodyPr>
          <a:lstStyle/>
          <a:p>
            <a:r>
              <a:rPr lang="en-US" dirty="0"/>
              <a:t>Still is mining on data was done to find a better match.</a:t>
            </a:r>
          </a:p>
          <a:p>
            <a:r>
              <a:rPr lang="en-US" dirty="0"/>
              <a:t>A variable with good fit combined with MBA percent.</a:t>
            </a:r>
          </a:p>
          <a:p>
            <a:r>
              <a:rPr lang="en-US" dirty="0"/>
              <a:t>Sex &amp; </a:t>
            </a:r>
            <a:r>
              <a:rPr lang="en-US" dirty="0" err="1"/>
              <a:t>exmployement</a:t>
            </a:r>
            <a:r>
              <a:rPr lang="en-US" dirty="0"/>
              <a:t> test (</a:t>
            </a:r>
            <a:r>
              <a:rPr lang="en-US" dirty="0" err="1"/>
              <a:t>etest_p</a:t>
            </a:r>
            <a:r>
              <a:rPr lang="en-US" dirty="0"/>
              <a:t>) percent were a good</a:t>
            </a:r>
          </a:p>
          <a:p>
            <a:r>
              <a:rPr lang="en-US" dirty="0"/>
              <a:t>Fit for the model. </a:t>
            </a:r>
            <a:r>
              <a:rPr lang="en-US" dirty="0" err="1"/>
              <a:t>Etest_p</a:t>
            </a:r>
            <a:r>
              <a:rPr lang="en-US" dirty="0"/>
              <a:t> shows higher R2 values but</a:t>
            </a:r>
          </a:p>
          <a:p>
            <a:r>
              <a:rPr lang="en-US" dirty="0"/>
              <a:t>Does not impact the results.</a:t>
            </a:r>
          </a:p>
        </p:txBody>
      </p:sp>
    </p:spTree>
    <p:extLst>
      <p:ext uri="{BB962C8B-B14F-4D97-AF65-F5344CB8AC3E}">
        <p14:creationId xmlns:p14="http://schemas.microsoft.com/office/powerpoint/2010/main" val="2700808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A447-4D9E-4859-7DD8-1F6B68EB9D14}"/>
              </a:ext>
            </a:extLst>
          </p:cNvPr>
          <p:cNvSpPr>
            <a:spLocks noGrp="1"/>
          </p:cNvSpPr>
          <p:nvPr>
            <p:ph type="title"/>
          </p:nvPr>
        </p:nvSpPr>
        <p:spPr>
          <a:xfrm>
            <a:off x="808661" y="365125"/>
            <a:ext cx="10357666" cy="535828"/>
          </a:xfrm>
        </p:spPr>
        <p:txBody>
          <a:bodyPr>
            <a:normAutofit fontScale="90000"/>
          </a:bodyPr>
          <a:lstStyle/>
          <a:p>
            <a:r>
              <a:rPr lang="en-US" dirty="0"/>
              <a:t>Regression Cont..</a:t>
            </a:r>
          </a:p>
        </p:txBody>
      </p:sp>
      <p:pic>
        <p:nvPicPr>
          <p:cNvPr id="4" name="Content Placeholder 3">
            <a:extLst>
              <a:ext uri="{FF2B5EF4-FFF2-40B4-BE49-F238E27FC236}">
                <a16:creationId xmlns:a16="http://schemas.microsoft.com/office/drawing/2014/main" id="{60BF7C73-ABA6-24A7-2C4E-FCFDE8AA883D}"/>
              </a:ext>
            </a:extLst>
          </p:cNvPr>
          <p:cNvPicPr>
            <a:picLocks noGrp="1" noChangeAspect="1"/>
          </p:cNvPicPr>
          <p:nvPr>
            <p:ph idx="1"/>
          </p:nvPr>
        </p:nvPicPr>
        <p:blipFill>
          <a:blip r:embed="rId2"/>
          <a:stretch>
            <a:fillRect/>
          </a:stretch>
        </p:blipFill>
        <p:spPr>
          <a:xfrm>
            <a:off x="808661" y="900952"/>
            <a:ext cx="8321892" cy="5080493"/>
          </a:xfrm>
          <a:prstGeom prst="rect">
            <a:avLst/>
          </a:prstGeom>
        </p:spPr>
      </p:pic>
    </p:spTree>
    <p:extLst>
      <p:ext uri="{BB962C8B-B14F-4D97-AF65-F5344CB8AC3E}">
        <p14:creationId xmlns:p14="http://schemas.microsoft.com/office/powerpoint/2010/main" val="3074752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C94C1-0D6E-8B02-CE58-F21150A1ACA9}"/>
              </a:ext>
            </a:extLst>
          </p:cNvPr>
          <p:cNvSpPr>
            <a:spLocks noGrp="1"/>
          </p:cNvSpPr>
          <p:nvPr>
            <p:ph type="title"/>
          </p:nvPr>
        </p:nvSpPr>
        <p:spPr>
          <a:xfrm>
            <a:off x="808661" y="365125"/>
            <a:ext cx="10357666" cy="616510"/>
          </a:xfrm>
        </p:spPr>
        <p:txBody>
          <a:bodyPr>
            <a:normAutofit fontScale="90000"/>
          </a:bodyPr>
          <a:lstStyle/>
          <a:p>
            <a:r>
              <a:rPr lang="en-US" dirty="0"/>
              <a:t>Regression cont..</a:t>
            </a:r>
          </a:p>
        </p:txBody>
      </p:sp>
      <p:pic>
        <p:nvPicPr>
          <p:cNvPr id="4" name="Content Placeholder 3">
            <a:extLst>
              <a:ext uri="{FF2B5EF4-FFF2-40B4-BE49-F238E27FC236}">
                <a16:creationId xmlns:a16="http://schemas.microsoft.com/office/drawing/2014/main" id="{41B8CFAA-698A-3B00-C7F7-A47D4C6920F6}"/>
              </a:ext>
            </a:extLst>
          </p:cNvPr>
          <p:cNvPicPr>
            <a:picLocks noGrp="1" noChangeAspect="1"/>
          </p:cNvPicPr>
          <p:nvPr>
            <p:ph idx="1"/>
          </p:nvPr>
        </p:nvPicPr>
        <p:blipFill>
          <a:blip r:embed="rId2"/>
          <a:stretch>
            <a:fillRect/>
          </a:stretch>
        </p:blipFill>
        <p:spPr>
          <a:xfrm>
            <a:off x="808661" y="981634"/>
            <a:ext cx="4973574" cy="4733365"/>
          </a:xfrm>
          <a:prstGeom prst="rect">
            <a:avLst/>
          </a:prstGeom>
        </p:spPr>
      </p:pic>
      <p:sp>
        <p:nvSpPr>
          <p:cNvPr id="5" name="TextBox 4">
            <a:extLst>
              <a:ext uri="{FF2B5EF4-FFF2-40B4-BE49-F238E27FC236}">
                <a16:creationId xmlns:a16="http://schemas.microsoft.com/office/drawing/2014/main" id="{2C29CB5B-A7AB-1144-4D2B-5D586904A3A1}"/>
              </a:ext>
            </a:extLst>
          </p:cNvPr>
          <p:cNvSpPr txBox="1"/>
          <p:nvPr/>
        </p:nvSpPr>
        <p:spPr>
          <a:xfrm>
            <a:off x="6096000" y="1285787"/>
            <a:ext cx="5070327" cy="923330"/>
          </a:xfrm>
          <a:prstGeom prst="rect">
            <a:avLst/>
          </a:prstGeom>
          <a:noFill/>
        </p:spPr>
        <p:txBody>
          <a:bodyPr wrap="square" rtlCol="0">
            <a:spAutoFit/>
          </a:bodyPr>
          <a:lstStyle/>
          <a:p>
            <a:r>
              <a:rPr lang="en-US" dirty="0"/>
              <a:t>The sample values were fitted against the model to predict the salary. The accuracy of model is low.</a:t>
            </a:r>
          </a:p>
        </p:txBody>
      </p:sp>
    </p:spTree>
    <p:extLst>
      <p:ext uri="{BB962C8B-B14F-4D97-AF65-F5344CB8AC3E}">
        <p14:creationId xmlns:p14="http://schemas.microsoft.com/office/powerpoint/2010/main" val="2226253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8B439-224D-2FD3-5775-6FB7E56E365B}"/>
              </a:ext>
            </a:extLst>
          </p:cNvPr>
          <p:cNvSpPr>
            <a:spLocks noGrp="1"/>
          </p:cNvSpPr>
          <p:nvPr>
            <p:ph type="title"/>
          </p:nvPr>
        </p:nvSpPr>
        <p:spPr>
          <a:xfrm>
            <a:off x="808661" y="365125"/>
            <a:ext cx="10357666" cy="562722"/>
          </a:xfrm>
        </p:spPr>
        <p:txBody>
          <a:bodyPr>
            <a:normAutofit fontScale="90000"/>
          </a:bodyPr>
          <a:lstStyle/>
          <a:p>
            <a:r>
              <a:rPr lang="en-US" dirty="0"/>
              <a:t>Regression cont..</a:t>
            </a:r>
          </a:p>
        </p:txBody>
      </p:sp>
      <p:pic>
        <p:nvPicPr>
          <p:cNvPr id="4" name="Content Placeholder 3">
            <a:extLst>
              <a:ext uri="{FF2B5EF4-FFF2-40B4-BE49-F238E27FC236}">
                <a16:creationId xmlns:a16="http://schemas.microsoft.com/office/drawing/2014/main" id="{6F237139-A4C8-0FB8-3EEF-79BC39C564E3}"/>
              </a:ext>
            </a:extLst>
          </p:cNvPr>
          <p:cNvPicPr>
            <a:picLocks noGrp="1" noChangeAspect="1"/>
          </p:cNvPicPr>
          <p:nvPr>
            <p:ph idx="1"/>
          </p:nvPr>
        </p:nvPicPr>
        <p:blipFill>
          <a:blip r:embed="rId2"/>
          <a:stretch>
            <a:fillRect/>
          </a:stretch>
        </p:blipFill>
        <p:spPr>
          <a:xfrm>
            <a:off x="575655" y="927846"/>
            <a:ext cx="6389921" cy="5028135"/>
          </a:xfrm>
          <a:prstGeom prst="rect">
            <a:avLst/>
          </a:prstGeom>
        </p:spPr>
      </p:pic>
      <p:sp>
        <p:nvSpPr>
          <p:cNvPr id="5" name="TextBox 4">
            <a:extLst>
              <a:ext uri="{FF2B5EF4-FFF2-40B4-BE49-F238E27FC236}">
                <a16:creationId xmlns:a16="http://schemas.microsoft.com/office/drawing/2014/main" id="{51413A62-A373-1445-9441-197B3471840D}"/>
              </a:ext>
            </a:extLst>
          </p:cNvPr>
          <p:cNvSpPr txBox="1"/>
          <p:nvPr/>
        </p:nvSpPr>
        <p:spPr>
          <a:xfrm>
            <a:off x="7140388" y="1075765"/>
            <a:ext cx="4475957" cy="1200329"/>
          </a:xfrm>
          <a:prstGeom prst="rect">
            <a:avLst/>
          </a:prstGeom>
          <a:noFill/>
        </p:spPr>
        <p:txBody>
          <a:bodyPr wrap="square" rtlCol="0">
            <a:spAutoFit/>
          </a:bodyPr>
          <a:lstStyle/>
          <a:p>
            <a:r>
              <a:rPr lang="en-US" dirty="0"/>
              <a:t>As you can see the CDF of predicted values ( Light blue) is not following the normal path (Grey) and the actual salaries ( navy blue).</a:t>
            </a:r>
          </a:p>
        </p:txBody>
      </p:sp>
    </p:spTree>
    <p:extLst>
      <p:ext uri="{BB962C8B-B14F-4D97-AF65-F5344CB8AC3E}">
        <p14:creationId xmlns:p14="http://schemas.microsoft.com/office/powerpoint/2010/main" val="628213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28492A-DDDF-4C12-AE60-3EA02D8D2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63DF58-06E6-4ED6-947D-1490C2F71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404030" y="-5378272"/>
            <a:ext cx="1409700" cy="12192003"/>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6D8B74-B662-C18F-E234-528D54EF681F}"/>
              </a:ext>
            </a:extLst>
          </p:cNvPr>
          <p:cNvSpPr>
            <a:spLocks noGrp="1"/>
          </p:cNvSpPr>
          <p:nvPr>
            <p:ph type="title"/>
          </p:nvPr>
        </p:nvSpPr>
        <p:spPr>
          <a:xfrm>
            <a:off x="965750" y="517186"/>
            <a:ext cx="10282725" cy="1281181"/>
          </a:xfrm>
          <a:solidFill>
            <a:schemeClr val="accent1">
              <a:lumMod val="20000"/>
              <a:lumOff val="80000"/>
            </a:schemeClr>
          </a:solidFill>
          <a:effectLst>
            <a:outerShdw dist="190500" dir="2700000" algn="tr" rotWithShape="0">
              <a:schemeClr val="tx1"/>
            </a:outerShdw>
          </a:effectLst>
        </p:spPr>
        <p:txBody>
          <a:bodyPr anchor="ctr">
            <a:normAutofit/>
          </a:bodyPr>
          <a:lstStyle/>
          <a:p>
            <a:r>
              <a:rPr lang="en-US">
                <a:solidFill>
                  <a:srgbClr val="000000"/>
                </a:solidFill>
              </a:rPr>
              <a:t>Question:</a:t>
            </a:r>
          </a:p>
        </p:txBody>
      </p:sp>
      <p:graphicFrame>
        <p:nvGraphicFramePr>
          <p:cNvPr id="5" name="Content Placeholder 2">
            <a:extLst>
              <a:ext uri="{FF2B5EF4-FFF2-40B4-BE49-F238E27FC236}">
                <a16:creationId xmlns:a16="http://schemas.microsoft.com/office/drawing/2014/main" id="{9CE68D91-7949-8B20-08C3-07464A68C264}"/>
              </a:ext>
            </a:extLst>
          </p:cNvPr>
          <p:cNvGraphicFramePr>
            <a:graphicFrameLocks noGrp="1"/>
          </p:cNvGraphicFramePr>
          <p:nvPr>
            <p:ph idx="1"/>
            <p:extLst>
              <p:ext uri="{D42A27DB-BD31-4B8C-83A1-F6EECF244321}">
                <p14:modId xmlns:p14="http://schemas.microsoft.com/office/powerpoint/2010/main" val="465699301"/>
              </p:ext>
            </p:extLst>
          </p:nvPr>
        </p:nvGraphicFramePr>
        <p:xfrm>
          <a:off x="808038" y="2369713"/>
          <a:ext cx="10598150" cy="3971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93962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3FC6D-CF35-74D5-705E-B266B326790A}"/>
              </a:ext>
            </a:extLst>
          </p:cNvPr>
          <p:cNvSpPr>
            <a:spLocks noGrp="1"/>
          </p:cNvSpPr>
          <p:nvPr>
            <p:ph type="title"/>
          </p:nvPr>
        </p:nvSpPr>
        <p:spPr>
          <a:xfrm>
            <a:off x="808661" y="365125"/>
            <a:ext cx="10357666" cy="603063"/>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3C0B5F96-7322-6CE3-01C3-55BFE5E43491}"/>
              </a:ext>
            </a:extLst>
          </p:cNvPr>
          <p:cNvSpPr>
            <a:spLocks noGrp="1"/>
          </p:cNvSpPr>
          <p:nvPr>
            <p:ph idx="1"/>
          </p:nvPr>
        </p:nvSpPr>
        <p:spPr>
          <a:xfrm>
            <a:off x="808662" y="1129553"/>
            <a:ext cx="10357666" cy="5004547"/>
          </a:xfrm>
        </p:spPr>
        <p:txBody>
          <a:bodyPr/>
          <a:lstStyle/>
          <a:p>
            <a:r>
              <a:rPr lang="en-US" dirty="0"/>
              <a:t>After going through all the findings, we can conclude that :</a:t>
            </a:r>
          </a:p>
          <a:p>
            <a:pPr lvl="1"/>
            <a:r>
              <a:rPr lang="en-US" dirty="0"/>
              <a:t>The percentage attained in your graduation have minimal effect on your salary</a:t>
            </a:r>
          </a:p>
          <a:p>
            <a:pPr lvl="1"/>
            <a:r>
              <a:rPr lang="en-US" dirty="0"/>
              <a:t>There is a slight difference between salaries offered to female vs male.</a:t>
            </a:r>
          </a:p>
          <a:p>
            <a:pPr marL="228600" lvl="1" indent="0">
              <a:buNone/>
            </a:pPr>
            <a:endParaRPr lang="en-US" dirty="0"/>
          </a:p>
          <a:p>
            <a:pPr marL="228600" lvl="1" indent="0">
              <a:buNone/>
            </a:pPr>
            <a:endParaRPr lang="en-US" dirty="0"/>
          </a:p>
        </p:txBody>
      </p:sp>
    </p:spTree>
    <p:extLst>
      <p:ext uri="{BB962C8B-B14F-4D97-AF65-F5344CB8AC3E}">
        <p14:creationId xmlns:p14="http://schemas.microsoft.com/office/powerpoint/2010/main" val="426808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614264-BA32-414F-95BE-0A30CC072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0638FE-CF5D-FEFB-9BFA-C9A09EDF21C3}"/>
              </a:ext>
            </a:extLst>
          </p:cNvPr>
          <p:cNvSpPr>
            <a:spLocks noGrp="1"/>
          </p:cNvSpPr>
          <p:nvPr>
            <p:ph type="title"/>
          </p:nvPr>
        </p:nvSpPr>
        <p:spPr>
          <a:xfrm>
            <a:off x="818873" y="554981"/>
            <a:ext cx="6383684" cy="762831"/>
          </a:xfrm>
        </p:spPr>
        <p:txBody>
          <a:bodyPr>
            <a:normAutofit/>
          </a:bodyPr>
          <a:lstStyle/>
          <a:p>
            <a:r>
              <a:rPr lang="en-US" dirty="0"/>
              <a:t>Data summary</a:t>
            </a:r>
          </a:p>
        </p:txBody>
      </p:sp>
      <p:sp>
        <p:nvSpPr>
          <p:cNvPr id="15" name="Content Placeholder 2">
            <a:extLst>
              <a:ext uri="{FF2B5EF4-FFF2-40B4-BE49-F238E27FC236}">
                <a16:creationId xmlns:a16="http://schemas.microsoft.com/office/drawing/2014/main" id="{CD945AE2-6674-A6AE-5765-771D2885E49D}"/>
              </a:ext>
            </a:extLst>
          </p:cNvPr>
          <p:cNvSpPr>
            <a:spLocks noGrp="1"/>
          </p:cNvSpPr>
          <p:nvPr>
            <p:ph idx="1"/>
          </p:nvPr>
        </p:nvSpPr>
        <p:spPr>
          <a:xfrm>
            <a:off x="818872" y="2597426"/>
            <a:ext cx="5928596" cy="3536673"/>
          </a:xfrm>
        </p:spPr>
        <p:txBody>
          <a:bodyPr>
            <a:normAutofit/>
          </a:bodyPr>
          <a:lstStyle/>
          <a:p>
            <a:pPr>
              <a:lnSpc>
                <a:spcPct val="120000"/>
              </a:lnSpc>
            </a:pPr>
            <a:r>
              <a:rPr lang="en-US" sz="1600" dirty="0"/>
              <a:t>Kaggle is used as a source and Placement data for full class is used for this analysis</a:t>
            </a:r>
          </a:p>
          <a:p>
            <a:pPr>
              <a:lnSpc>
                <a:spcPct val="120000"/>
              </a:lnSpc>
            </a:pPr>
            <a:r>
              <a:rPr lang="en-US" sz="1600" dirty="0"/>
              <a:t>There are 15 columns and 215 rows in the file </a:t>
            </a:r>
          </a:p>
          <a:p>
            <a:pPr>
              <a:lnSpc>
                <a:spcPct val="120000"/>
              </a:lnSpc>
            </a:pPr>
            <a:r>
              <a:rPr lang="en-US" sz="1600" dirty="0"/>
              <a:t>Data frame contains final percentages for 10</a:t>
            </a:r>
            <a:r>
              <a:rPr lang="en-US" sz="1600" baseline="30000" dirty="0"/>
              <a:t>th</a:t>
            </a:r>
            <a:r>
              <a:rPr lang="en-US" sz="1600" dirty="0"/>
              <a:t> grade, 12</a:t>
            </a:r>
            <a:r>
              <a:rPr lang="en-US" sz="1600" baseline="30000" dirty="0"/>
              <a:t>th</a:t>
            </a:r>
            <a:r>
              <a:rPr lang="en-US" sz="1600" dirty="0"/>
              <a:t> grade, Undergrad, employability test and Graduation. </a:t>
            </a:r>
          </a:p>
          <a:p>
            <a:pPr>
              <a:lnSpc>
                <a:spcPct val="120000"/>
              </a:lnSpc>
            </a:pPr>
            <a:r>
              <a:rPr lang="en-US" sz="1600" dirty="0"/>
              <a:t>It does provide categorical information like gender, placement status, work experience, specializations in undergrad and graduate program. </a:t>
            </a:r>
          </a:p>
          <a:p>
            <a:pPr>
              <a:lnSpc>
                <a:spcPct val="120000"/>
              </a:lnSpc>
            </a:pPr>
            <a:r>
              <a:rPr lang="en-US" sz="1600" dirty="0"/>
              <a:t> Salary is provided for students who were placed before term end.</a:t>
            </a:r>
          </a:p>
        </p:txBody>
      </p:sp>
      <p:sp>
        <p:nvSpPr>
          <p:cNvPr id="22" name="Rectangle 21">
            <a:extLst>
              <a:ext uri="{FF2B5EF4-FFF2-40B4-BE49-F238E27FC236}">
                <a16:creationId xmlns:a16="http://schemas.microsoft.com/office/drawing/2014/main" id="{CBD70695-D4EF-489F-B2D8-F61EA5CD5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653787" y="1915886"/>
            <a:ext cx="3538211" cy="49510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9A271658-CA48-4EC3-B484-C7DC7360F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8370349" y="1499446"/>
            <a:ext cx="4811359" cy="2792182"/>
          </a:xfrm>
          <a:custGeom>
            <a:avLst/>
            <a:gdLst>
              <a:gd name="connsiteX0" fmla="*/ 757287 w 757287"/>
              <a:gd name="connsiteY0" fmla="*/ 3694096 h 3694096"/>
              <a:gd name="connsiteX1" fmla="*/ 757287 w 757287"/>
              <a:gd name="connsiteY1" fmla="*/ 0 h 3694096"/>
              <a:gd name="connsiteX2" fmla="*/ 0 w 757287"/>
              <a:gd name="connsiteY2" fmla="*/ 0 h 3694096"/>
              <a:gd name="connsiteX3" fmla="*/ 0 w 757287"/>
              <a:gd name="connsiteY3" fmla="*/ 3686094 h 3694096"/>
            </a:gdLst>
            <a:ahLst/>
            <a:cxnLst>
              <a:cxn ang="0">
                <a:pos x="connsiteX0" y="connsiteY0"/>
              </a:cxn>
              <a:cxn ang="0">
                <a:pos x="connsiteX1" y="connsiteY1"/>
              </a:cxn>
              <a:cxn ang="0">
                <a:pos x="connsiteX2" y="connsiteY2"/>
              </a:cxn>
              <a:cxn ang="0">
                <a:pos x="connsiteX3" y="connsiteY3"/>
              </a:cxn>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ictionary Remove">
            <a:extLst>
              <a:ext uri="{FF2B5EF4-FFF2-40B4-BE49-F238E27FC236}">
                <a16:creationId xmlns:a16="http://schemas.microsoft.com/office/drawing/2014/main" id="{EE9A805D-A772-E6F3-D99A-8128CA31B6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1555" y="1751972"/>
            <a:ext cx="3764385" cy="3764385"/>
          </a:xfrm>
          <a:prstGeom prst="rect">
            <a:avLst/>
          </a:prstGeom>
        </p:spPr>
      </p:pic>
    </p:spTree>
    <p:extLst>
      <p:ext uri="{BB962C8B-B14F-4D97-AF65-F5344CB8AC3E}">
        <p14:creationId xmlns:p14="http://schemas.microsoft.com/office/powerpoint/2010/main" val="285953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B4A43-8784-BC2D-E863-87A412EE3624}"/>
              </a:ext>
            </a:extLst>
          </p:cNvPr>
          <p:cNvSpPr>
            <a:spLocks noGrp="1"/>
          </p:cNvSpPr>
          <p:nvPr>
            <p:ph type="title"/>
          </p:nvPr>
        </p:nvSpPr>
        <p:spPr>
          <a:xfrm>
            <a:off x="808661" y="365125"/>
            <a:ext cx="10357666" cy="724087"/>
          </a:xfrm>
        </p:spPr>
        <p:txBody>
          <a:bodyPr/>
          <a:lstStyle/>
          <a:p>
            <a:r>
              <a:rPr lang="en-US" dirty="0"/>
              <a:t>Data frame Details</a:t>
            </a:r>
          </a:p>
        </p:txBody>
      </p:sp>
      <p:pic>
        <p:nvPicPr>
          <p:cNvPr id="4" name="Content Placeholder 3">
            <a:extLst>
              <a:ext uri="{FF2B5EF4-FFF2-40B4-BE49-F238E27FC236}">
                <a16:creationId xmlns:a16="http://schemas.microsoft.com/office/drawing/2014/main" id="{63C74CA4-AAC5-C29C-0787-857493BE4BA4}"/>
              </a:ext>
            </a:extLst>
          </p:cNvPr>
          <p:cNvPicPr>
            <a:picLocks noGrp="1" noChangeAspect="1"/>
          </p:cNvPicPr>
          <p:nvPr>
            <p:ph idx="1"/>
          </p:nvPr>
        </p:nvPicPr>
        <p:blipFill>
          <a:blip r:embed="rId2"/>
          <a:stretch>
            <a:fillRect/>
          </a:stretch>
        </p:blipFill>
        <p:spPr>
          <a:xfrm>
            <a:off x="807890" y="1089212"/>
            <a:ext cx="10358437" cy="1405302"/>
          </a:xfrm>
          <a:prstGeom prst="rect">
            <a:avLst/>
          </a:prstGeom>
        </p:spPr>
      </p:pic>
      <p:pic>
        <p:nvPicPr>
          <p:cNvPr id="5" name="Picture 4">
            <a:extLst>
              <a:ext uri="{FF2B5EF4-FFF2-40B4-BE49-F238E27FC236}">
                <a16:creationId xmlns:a16="http://schemas.microsoft.com/office/drawing/2014/main" id="{DBE1E41E-7451-4A35-EA0C-ECB10E6E8810}"/>
              </a:ext>
            </a:extLst>
          </p:cNvPr>
          <p:cNvPicPr>
            <a:picLocks noChangeAspect="1"/>
          </p:cNvPicPr>
          <p:nvPr/>
        </p:nvPicPr>
        <p:blipFill>
          <a:blip r:embed="rId3"/>
          <a:stretch>
            <a:fillRect/>
          </a:stretch>
        </p:blipFill>
        <p:spPr>
          <a:xfrm>
            <a:off x="807890" y="2316618"/>
            <a:ext cx="10358436" cy="3452170"/>
          </a:xfrm>
          <a:prstGeom prst="rect">
            <a:avLst/>
          </a:prstGeom>
        </p:spPr>
      </p:pic>
    </p:spTree>
    <p:extLst>
      <p:ext uri="{BB962C8B-B14F-4D97-AF65-F5344CB8AC3E}">
        <p14:creationId xmlns:p14="http://schemas.microsoft.com/office/powerpoint/2010/main" val="2809792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509BE-2E6F-A11D-9E2E-CE7A2B29BF79}"/>
              </a:ext>
            </a:extLst>
          </p:cNvPr>
          <p:cNvSpPr>
            <a:spLocks noGrp="1"/>
          </p:cNvSpPr>
          <p:nvPr>
            <p:ph type="title"/>
          </p:nvPr>
        </p:nvSpPr>
        <p:spPr>
          <a:xfrm>
            <a:off x="808661" y="365125"/>
            <a:ext cx="10357666" cy="670299"/>
          </a:xfrm>
        </p:spPr>
        <p:txBody>
          <a:bodyPr/>
          <a:lstStyle/>
          <a:p>
            <a:r>
              <a:rPr lang="en-US" dirty="0"/>
              <a:t>Variable description</a:t>
            </a:r>
          </a:p>
        </p:txBody>
      </p:sp>
      <p:sp>
        <p:nvSpPr>
          <p:cNvPr id="3" name="Content Placeholder 2">
            <a:extLst>
              <a:ext uri="{FF2B5EF4-FFF2-40B4-BE49-F238E27FC236}">
                <a16:creationId xmlns:a16="http://schemas.microsoft.com/office/drawing/2014/main" id="{3CD6E4CC-871C-1757-1654-DF9CEDEAFA38}"/>
              </a:ext>
            </a:extLst>
          </p:cNvPr>
          <p:cNvSpPr>
            <a:spLocks noGrp="1"/>
          </p:cNvSpPr>
          <p:nvPr>
            <p:ph idx="1"/>
          </p:nvPr>
        </p:nvSpPr>
        <p:spPr>
          <a:xfrm>
            <a:off x="808661" y="1035424"/>
            <a:ext cx="10357666" cy="5457451"/>
          </a:xfrm>
        </p:spPr>
        <p:txBody>
          <a:bodyPr>
            <a:noAutofit/>
          </a:bodyPr>
          <a:lstStyle/>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  </a:t>
            </a:r>
            <a:r>
              <a:rPr lang="en-US" sz="1200" dirty="0" err="1">
                <a:latin typeface="Verdana" panose="020B0604030504040204" pitchFamily="34" charset="0"/>
                <a:ea typeface="Verdana" panose="020B0604030504040204" pitchFamily="34" charset="0"/>
                <a:cs typeface="Verdana" panose="020B0604030504040204" pitchFamily="34" charset="0"/>
              </a:rPr>
              <a:t>sl_no</a:t>
            </a:r>
            <a:r>
              <a:rPr lang="en-US" sz="1200" dirty="0">
                <a:latin typeface="Verdana" panose="020B0604030504040204" pitchFamily="34" charset="0"/>
                <a:ea typeface="Verdana" panose="020B0604030504040204" pitchFamily="34" charset="0"/>
                <a:cs typeface="Verdana" panose="020B0604030504040204" pitchFamily="34" charset="0"/>
              </a:rPr>
              <a:t>       ~      Serial Number is integer record number</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2.  gender     ~      Gender where code M is for So, and F is for Female</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3.  </a:t>
            </a:r>
            <a:r>
              <a:rPr lang="en-US" sz="1200" dirty="0" err="1">
                <a:latin typeface="Verdana" panose="020B0604030504040204" pitchFamily="34" charset="0"/>
                <a:ea typeface="Verdana" panose="020B0604030504040204" pitchFamily="34" charset="0"/>
                <a:cs typeface="Verdana" panose="020B0604030504040204" pitchFamily="34" charset="0"/>
              </a:rPr>
              <a:t>ssc_p</a:t>
            </a:r>
            <a:r>
              <a:rPr lang="en-US" sz="1200" dirty="0">
                <a:latin typeface="Verdana" panose="020B0604030504040204" pitchFamily="34" charset="0"/>
                <a:ea typeface="Verdana" panose="020B0604030504040204" pitchFamily="34" charset="0"/>
                <a:cs typeface="Verdana" panose="020B0604030504040204" pitchFamily="34" charset="0"/>
              </a:rPr>
              <a:t>       ~      10th Grade Percentage</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4.  </a:t>
            </a:r>
            <a:r>
              <a:rPr lang="en-US" sz="1200" dirty="0" err="1">
                <a:latin typeface="Verdana" panose="020B0604030504040204" pitchFamily="34" charset="0"/>
                <a:ea typeface="Verdana" panose="020B0604030504040204" pitchFamily="34" charset="0"/>
                <a:cs typeface="Verdana" panose="020B0604030504040204" pitchFamily="34" charset="0"/>
              </a:rPr>
              <a:t>ssc_b</a:t>
            </a:r>
            <a:r>
              <a:rPr lang="en-US" sz="1200" dirty="0">
                <a:latin typeface="Verdana" panose="020B0604030504040204" pitchFamily="34" charset="0"/>
                <a:ea typeface="Verdana" panose="020B0604030504040204" pitchFamily="34" charset="0"/>
                <a:cs typeface="Verdana" panose="020B0604030504040204" pitchFamily="34" charset="0"/>
              </a:rPr>
              <a:t>       ~      10th Grade School Board. In India schools are affiliated to State of federal government education boards. Central is used for federal school board</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5.  </a:t>
            </a:r>
            <a:r>
              <a:rPr lang="en-US" sz="1200" dirty="0" err="1">
                <a:latin typeface="Verdana" panose="020B0604030504040204" pitchFamily="34" charset="0"/>
                <a:ea typeface="Verdana" panose="020B0604030504040204" pitchFamily="34" charset="0"/>
                <a:cs typeface="Verdana" panose="020B0604030504040204" pitchFamily="34" charset="0"/>
              </a:rPr>
              <a:t>hsc_p</a:t>
            </a:r>
            <a:r>
              <a:rPr lang="en-US" sz="1200" dirty="0">
                <a:latin typeface="Verdana" panose="020B0604030504040204" pitchFamily="34" charset="0"/>
                <a:ea typeface="Verdana" panose="020B0604030504040204" pitchFamily="34" charset="0"/>
                <a:cs typeface="Verdana" panose="020B0604030504040204" pitchFamily="34" charset="0"/>
              </a:rPr>
              <a:t>       ~      12th Grade Percentage</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6.  </a:t>
            </a:r>
            <a:r>
              <a:rPr lang="en-US" sz="1200" dirty="0" err="1">
                <a:latin typeface="Verdana" panose="020B0604030504040204" pitchFamily="34" charset="0"/>
                <a:ea typeface="Verdana" panose="020B0604030504040204" pitchFamily="34" charset="0"/>
                <a:cs typeface="Verdana" panose="020B0604030504040204" pitchFamily="34" charset="0"/>
              </a:rPr>
              <a:t>hsc_b</a:t>
            </a:r>
            <a:r>
              <a:rPr lang="en-US" sz="1200" dirty="0">
                <a:latin typeface="Verdana" panose="020B0604030504040204" pitchFamily="34" charset="0"/>
                <a:ea typeface="Verdana" panose="020B0604030504040204" pitchFamily="34" charset="0"/>
                <a:cs typeface="Verdana" panose="020B0604030504040204" pitchFamily="34" charset="0"/>
              </a:rPr>
              <a:t>       ~      12th Grade School Board. In India schools are affiliated to State of federal government education boards. Central is used for federal school board</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7.  </a:t>
            </a:r>
            <a:r>
              <a:rPr lang="en-US" sz="1200" dirty="0" err="1">
                <a:latin typeface="Verdana" panose="020B0604030504040204" pitchFamily="34" charset="0"/>
                <a:ea typeface="Verdana" panose="020B0604030504040204" pitchFamily="34" charset="0"/>
                <a:cs typeface="Verdana" panose="020B0604030504040204" pitchFamily="34" charset="0"/>
              </a:rPr>
              <a:t>hsc_s</a:t>
            </a:r>
            <a:r>
              <a:rPr lang="en-US" sz="1200" dirty="0">
                <a:latin typeface="Verdana" panose="020B0604030504040204" pitchFamily="34" charset="0"/>
                <a:ea typeface="Verdana" panose="020B0604030504040204" pitchFamily="34" charset="0"/>
                <a:cs typeface="Verdana" panose="020B0604030504040204" pitchFamily="34" charset="0"/>
              </a:rPr>
              <a:t>       ~       12th Grade specialization. If student chose a Science (STEM), Arts (liberal arts) or Commerce (Accounting and Comptroller) specialization</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8.  </a:t>
            </a:r>
            <a:r>
              <a:rPr lang="en-US" sz="1200" dirty="0" err="1">
                <a:latin typeface="Verdana" panose="020B0604030504040204" pitchFamily="34" charset="0"/>
                <a:ea typeface="Verdana" panose="020B0604030504040204" pitchFamily="34" charset="0"/>
                <a:cs typeface="Verdana" panose="020B0604030504040204" pitchFamily="34" charset="0"/>
              </a:rPr>
              <a:t>degree_p</a:t>
            </a:r>
            <a:r>
              <a:rPr lang="en-US" sz="1200" dirty="0">
                <a:latin typeface="Verdana" panose="020B0604030504040204" pitchFamily="34" charset="0"/>
                <a:ea typeface="Verdana" panose="020B0604030504040204" pitchFamily="34" charset="0"/>
                <a:cs typeface="Verdana" panose="020B0604030504040204" pitchFamily="34" charset="0"/>
              </a:rPr>
              <a:t>  ~       Undergrad Percentage</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9.  </a:t>
            </a:r>
            <a:r>
              <a:rPr lang="en-US" sz="1200" dirty="0" err="1">
                <a:latin typeface="Verdana" panose="020B0604030504040204" pitchFamily="34" charset="0"/>
                <a:ea typeface="Verdana" panose="020B0604030504040204" pitchFamily="34" charset="0"/>
                <a:cs typeface="Verdana" panose="020B0604030504040204" pitchFamily="34" charset="0"/>
              </a:rPr>
              <a:t>degree_t</a:t>
            </a:r>
            <a:r>
              <a:rPr lang="en-US" sz="1200" dirty="0">
                <a:latin typeface="Verdana" panose="020B0604030504040204" pitchFamily="34" charset="0"/>
                <a:ea typeface="Verdana" panose="020B0604030504040204" pitchFamily="34" charset="0"/>
                <a:cs typeface="Verdana" panose="020B0604030504040204" pitchFamily="34" charset="0"/>
              </a:rPr>
              <a:t>   ~       Undergrad Specialization</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10. </a:t>
            </a:r>
            <a:r>
              <a:rPr lang="en-US" sz="1200" dirty="0" err="1">
                <a:latin typeface="Verdana" panose="020B0604030504040204" pitchFamily="34" charset="0"/>
                <a:ea typeface="Verdana" panose="020B0604030504040204" pitchFamily="34" charset="0"/>
                <a:cs typeface="Verdana" panose="020B0604030504040204" pitchFamily="34" charset="0"/>
              </a:rPr>
              <a:t>workex</a:t>
            </a:r>
            <a:r>
              <a:rPr lang="en-US" sz="1200" dirty="0">
                <a:latin typeface="Verdana" panose="020B0604030504040204" pitchFamily="34" charset="0"/>
                <a:ea typeface="Verdana" panose="020B0604030504040204" pitchFamily="34" charset="0"/>
                <a:cs typeface="Verdana" panose="020B0604030504040204" pitchFamily="34" charset="0"/>
              </a:rPr>
              <a:t>    ~        Prior Work Experience. Yes means the student posses work experience before opting in for masters</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11. </a:t>
            </a:r>
            <a:r>
              <a:rPr lang="en-US" sz="1200" dirty="0" err="1">
                <a:latin typeface="Verdana" panose="020B0604030504040204" pitchFamily="34" charset="0"/>
                <a:ea typeface="Verdana" panose="020B0604030504040204" pitchFamily="34" charset="0"/>
                <a:cs typeface="Verdana" panose="020B0604030504040204" pitchFamily="34" charset="0"/>
              </a:rPr>
              <a:t>etest_p</a:t>
            </a:r>
            <a:r>
              <a:rPr lang="en-US" sz="1200" dirty="0">
                <a:latin typeface="Verdana" panose="020B0604030504040204" pitchFamily="34" charset="0"/>
                <a:ea typeface="Verdana" panose="020B0604030504040204" pitchFamily="34" charset="0"/>
                <a:cs typeface="Verdana" panose="020B0604030504040204" pitchFamily="34" charset="0"/>
              </a:rPr>
              <a:t>    ~        Employability Test Percentage. Checks your readiness for employability. </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12. </a:t>
            </a:r>
            <a:r>
              <a:rPr lang="en-US" sz="1200" dirty="0" err="1">
                <a:latin typeface="Verdana" panose="020B0604030504040204" pitchFamily="34" charset="0"/>
                <a:ea typeface="Verdana" panose="020B0604030504040204" pitchFamily="34" charset="0"/>
                <a:cs typeface="Verdana" panose="020B0604030504040204" pitchFamily="34" charset="0"/>
              </a:rPr>
              <a:t>specialisation</a:t>
            </a:r>
            <a:r>
              <a:rPr lang="en-US" sz="1200" dirty="0">
                <a:latin typeface="Verdana" panose="020B0604030504040204" pitchFamily="34" charset="0"/>
                <a:ea typeface="Verdana" panose="020B0604030504040204" pitchFamily="34" charset="0"/>
                <a:cs typeface="Verdana" panose="020B0604030504040204" pitchFamily="34" charset="0"/>
              </a:rPr>
              <a:t>  ~ Graduation ( MBA ) Specialization. Fin is for Finance and HR for Human Resources</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13. </a:t>
            </a:r>
            <a:r>
              <a:rPr lang="en-US" sz="1200" dirty="0" err="1">
                <a:latin typeface="Verdana" panose="020B0604030504040204" pitchFamily="34" charset="0"/>
                <a:ea typeface="Verdana" panose="020B0604030504040204" pitchFamily="34" charset="0"/>
                <a:cs typeface="Verdana" panose="020B0604030504040204" pitchFamily="34" charset="0"/>
              </a:rPr>
              <a:t>mba_p</a:t>
            </a:r>
            <a:r>
              <a:rPr lang="en-US" sz="1200" dirty="0">
                <a:latin typeface="Verdana" panose="020B0604030504040204" pitchFamily="34" charset="0"/>
                <a:ea typeface="Verdana" panose="020B0604030504040204" pitchFamily="34" charset="0"/>
                <a:cs typeface="Verdana" panose="020B0604030504040204" pitchFamily="34" charset="0"/>
              </a:rPr>
              <a:t>     ~        MBA Percentage</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14. status      ~        Status if placed in Job or not placed</a:t>
            </a: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15. salary      ~        Salary Offered if placed</a:t>
            </a:r>
          </a:p>
          <a:p>
            <a:pPr marL="0" indent="0">
              <a:lnSpc>
                <a:spcPct val="100000"/>
              </a:lnSpc>
              <a:spcBef>
                <a:spcPts val="130"/>
              </a:spcBef>
              <a:buNone/>
            </a:pPr>
            <a:endParaRPr lang="en-US" sz="1200" dirty="0">
              <a:latin typeface="Verdana" panose="020B0604030504040204" pitchFamily="34" charset="0"/>
              <a:ea typeface="Verdana" panose="020B0604030504040204" pitchFamily="34" charset="0"/>
              <a:cs typeface="Verdana" panose="020B0604030504040204" pitchFamily="34" charset="0"/>
            </a:endParaRPr>
          </a:p>
          <a:p>
            <a:pPr marL="0" indent="0">
              <a:lnSpc>
                <a:spcPct val="100000"/>
              </a:lnSpc>
              <a:spcBef>
                <a:spcPts val="130"/>
              </a:spcBef>
              <a:buNone/>
            </a:pPr>
            <a:endParaRPr lang="en-US" sz="12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130"/>
              </a:spcBef>
            </a:pPr>
            <a:r>
              <a:rPr lang="en-US" sz="1200" dirty="0">
                <a:latin typeface="Verdana" panose="020B0604030504040204" pitchFamily="34" charset="0"/>
                <a:ea typeface="Verdana" panose="020B0604030504040204" pitchFamily="34" charset="0"/>
                <a:cs typeface="Verdana" panose="020B0604030504040204" pitchFamily="34" charset="0"/>
              </a:rPr>
              <a:t>In the dataset, I will utilize the percentages at each level ( 10th , 12, undergrad and grad) along with employability test to evaluate student’s performance at each level and check if the percentages in those tests correspond to the salary increase or increased your chances of placement. So, the Variables </a:t>
            </a:r>
            <a:r>
              <a:rPr lang="en-US" sz="1200" b="1" dirty="0">
                <a:latin typeface="Verdana" panose="020B0604030504040204" pitchFamily="34" charset="0"/>
                <a:ea typeface="Verdana" panose="020B0604030504040204" pitchFamily="34" charset="0"/>
                <a:cs typeface="Verdana" panose="020B0604030504040204" pitchFamily="34" charset="0"/>
              </a:rPr>
              <a:t>SSC_P ( 10th Grade Percentage) </a:t>
            </a:r>
            <a:r>
              <a:rPr lang="en-US" sz="1200" dirty="0">
                <a:latin typeface="Verdana" panose="020B0604030504040204" pitchFamily="34" charset="0"/>
                <a:ea typeface="Verdana" panose="020B0604030504040204" pitchFamily="34" charset="0"/>
                <a:cs typeface="Verdana" panose="020B0604030504040204" pitchFamily="34" charset="0"/>
              </a:rPr>
              <a:t>, </a:t>
            </a:r>
            <a:r>
              <a:rPr lang="en-US" sz="1200" b="1" dirty="0">
                <a:latin typeface="Verdana" panose="020B0604030504040204" pitchFamily="34" charset="0"/>
                <a:ea typeface="Verdana" panose="020B0604030504040204" pitchFamily="34" charset="0"/>
                <a:cs typeface="Verdana" panose="020B0604030504040204" pitchFamily="34" charset="0"/>
              </a:rPr>
              <a:t>HSC_P ( 12th grade percentage </a:t>
            </a:r>
            <a:r>
              <a:rPr lang="en-US" sz="1200" dirty="0">
                <a:latin typeface="Verdana" panose="020B0604030504040204" pitchFamily="34" charset="0"/>
                <a:ea typeface="Verdana" panose="020B0604030504040204" pitchFamily="34" charset="0"/>
                <a:cs typeface="Verdana" panose="020B0604030504040204" pitchFamily="34" charset="0"/>
              </a:rPr>
              <a:t>) , </a:t>
            </a:r>
            <a:r>
              <a:rPr lang="en-US" sz="1200" b="1" dirty="0" err="1">
                <a:latin typeface="Verdana" panose="020B0604030504040204" pitchFamily="34" charset="0"/>
                <a:ea typeface="Verdana" panose="020B0604030504040204" pitchFamily="34" charset="0"/>
                <a:cs typeface="Verdana" panose="020B0604030504040204" pitchFamily="34" charset="0"/>
              </a:rPr>
              <a:t>Degree_P</a:t>
            </a:r>
            <a:r>
              <a:rPr lang="en-US" sz="1200" b="1" dirty="0">
                <a:latin typeface="Verdana" panose="020B0604030504040204" pitchFamily="34" charset="0"/>
                <a:ea typeface="Verdana" panose="020B0604030504040204" pitchFamily="34" charset="0"/>
                <a:cs typeface="Verdana" panose="020B0604030504040204" pitchFamily="34" charset="0"/>
              </a:rPr>
              <a:t> ( Undergrad Percentage ), </a:t>
            </a:r>
            <a:r>
              <a:rPr lang="en-US" sz="1200" b="1" dirty="0" err="1">
                <a:latin typeface="Verdana" panose="020B0604030504040204" pitchFamily="34" charset="0"/>
                <a:ea typeface="Verdana" panose="020B0604030504040204" pitchFamily="34" charset="0"/>
                <a:cs typeface="Verdana" panose="020B0604030504040204" pitchFamily="34" charset="0"/>
              </a:rPr>
              <a:t>estest_P</a:t>
            </a:r>
            <a:r>
              <a:rPr lang="en-US" sz="1200" b="1" dirty="0">
                <a:latin typeface="Verdana" panose="020B0604030504040204" pitchFamily="34" charset="0"/>
                <a:ea typeface="Verdana" panose="020B0604030504040204" pitchFamily="34" charset="0"/>
                <a:cs typeface="Verdana" panose="020B0604030504040204" pitchFamily="34" charset="0"/>
              </a:rPr>
              <a:t> ( employability test percentage) , MBA_P ( Graduation percentage )</a:t>
            </a:r>
            <a:r>
              <a:rPr lang="en-US" sz="1200" dirty="0">
                <a:latin typeface="Verdana" panose="020B0604030504040204" pitchFamily="34" charset="0"/>
                <a:ea typeface="Verdana" panose="020B0604030504040204" pitchFamily="34" charset="0"/>
                <a:cs typeface="Verdana" panose="020B0604030504040204" pitchFamily="34" charset="0"/>
              </a:rPr>
              <a:t> and </a:t>
            </a:r>
            <a:r>
              <a:rPr lang="en-US" sz="1200" b="1" dirty="0">
                <a:latin typeface="Verdana" panose="020B0604030504040204" pitchFamily="34" charset="0"/>
                <a:ea typeface="Verdana" panose="020B0604030504040204" pitchFamily="34" charset="0"/>
                <a:cs typeface="Verdana" panose="020B0604030504040204" pitchFamily="34" charset="0"/>
              </a:rPr>
              <a:t>Salary</a:t>
            </a:r>
            <a:r>
              <a:rPr lang="en-US" sz="1200" dirty="0">
                <a:latin typeface="Verdana" panose="020B0604030504040204" pitchFamily="34" charset="0"/>
                <a:ea typeface="Verdana" panose="020B0604030504040204" pitchFamily="34" charset="0"/>
                <a:cs typeface="Verdana" panose="020B0604030504040204" pitchFamily="34" charset="0"/>
              </a:rPr>
              <a:t> along with </a:t>
            </a:r>
            <a:r>
              <a:rPr lang="en-US" sz="1200" b="1" dirty="0">
                <a:latin typeface="Verdana" panose="020B0604030504040204" pitchFamily="34" charset="0"/>
                <a:ea typeface="Verdana" panose="020B0604030504040204" pitchFamily="34" charset="0"/>
                <a:cs typeface="Verdana" panose="020B0604030504040204" pitchFamily="34" charset="0"/>
              </a:rPr>
              <a:t>status</a:t>
            </a:r>
            <a:r>
              <a:rPr lang="en-US" sz="1200" dirty="0">
                <a:latin typeface="Verdana" panose="020B0604030504040204" pitchFamily="34" charset="0"/>
                <a:ea typeface="Verdana" panose="020B0604030504040204" pitchFamily="34" charset="0"/>
                <a:cs typeface="Verdana" panose="020B0604030504040204" pitchFamily="34" charset="0"/>
              </a:rPr>
              <a:t> which will provide us the chances of a student getting placed in a job are the variables used to analyze the data and are top variables for analysis..</a:t>
            </a:r>
          </a:p>
          <a:p>
            <a:pPr>
              <a:lnSpc>
                <a:spcPct val="100000"/>
              </a:lnSpc>
              <a:spcBef>
                <a:spcPts val="130"/>
              </a:spcBef>
            </a:pPr>
            <a:endParaRPr lang="en-US" sz="1200" dirty="0"/>
          </a:p>
        </p:txBody>
      </p:sp>
    </p:spTree>
    <p:extLst>
      <p:ext uri="{BB962C8B-B14F-4D97-AF65-F5344CB8AC3E}">
        <p14:creationId xmlns:p14="http://schemas.microsoft.com/office/powerpoint/2010/main" val="2716177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6A2E-8679-56EA-9E9A-5B4073F7316E}"/>
              </a:ext>
            </a:extLst>
          </p:cNvPr>
          <p:cNvSpPr>
            <a:spLocks noGrp="1"/>
          </p:cNvSpPr>
          <p:nvPr>
            <p:ph type="title"/>
          </p:nvPr>
        </p:nvSpPr>
        <p:spPr>
          <a:xfrm>
            <a:off x="808661" y="365125"/>
            <a:ext cx="10357666" cy="777875"/>
          </a:xfrm>
        </p:spPr>
        <p:txBody>
          <a:bodyPr/>
          <a:lstStyle/>
          <a:p>
            <a:r>
              <a:rPr lang="en-US" dirty="0"/>
              <a:t>Histograms</a:t>
            </a:r>
          </a:p>
        </p:txBody>
      </p:sp>
      <p:pic>
        <p:nvPicPr>
          <p:cNvPr id="4" name="Content Placeholder 3">
            <a:extLst>
              <a:ext uri="{FF2B5EF4-FFF2-40B4-BE49-F238E27FC236}">
                <a16:creationId xmlns:a16="http://schemas.microsoft.com/office/drawing/2014/main" id="{F93D98C9-725D-C25A-0C68-F35DF4BEE13E}"/>
              </a:ext>
            </a:extLst>
          </p:cNvPr>
          <p:cNvPicPr>
            <a:picLocks noGrp="1" noChangeAspect="1"/>
          </p:cNvPicPr>
          <p:nvPr>
            <p:ph idx="1"/>
          </p:nvPr>
        </p:nvPicPr>
        <p:blipFill>
          <a:blip r:embed="rId2"/>
          <a:stretch>
            <a:fillRect/>
          </a:stretch>
        </p:blipFill>
        <p:spPr>
          <a:xfrm>
            <a:off x="603311" y="1640542"/>
            <a:ext cx="3524936" cy="2824389"/>
          </a:xfrm>
          <a:prstGeom prst="rect">
            <a:avLst/>
          </a:prstGeom>
        </p:spPr>
      </p:pic>
      <p:pic>
        <p:nvPicPr>
          <p:cNvPr id="5" name="Picture 4">
            <a:extLst>
              <a:ext uri="{FF2B5EF4-FFF2-40B4-BE49-F238E27FC236}">
                <a16:creationId xmlns:a16="http://schemas.microsoft.com/office/drawing/2014/main" id="{53AE3C17-390E-F563-EA1E-00108BC7C387}"/>
              </a:ext>
            </a:extLst>
          </p:cNvPr>
          <p:cNvPicPr>
            <a:picLocks noChangeAspect="1"/>
          </p:cNvPicPr>
          <p:nvPr/>
        </p:nvPicPr>
        <p:blipFill>
          <a:blip r:embed="rId3"/>
          <a:stretch>
            <a:fillRect/>
          </a:stretch>
        </p:blipFill>
        <p:spPr>
          <a:xfrm>
            <a:off x="4128247" y="1600708"/>
            <a:ext cx="3524937" cy="2864224"/>
          </a:xfrm>
          <a:prstGeom prst="rect">
            <a:avLst/>
          </a:prstGeom>
        </p:spPr>
      </p:pic>
      <p:pic>
        <p:nvPicPr>
          <p:cNvPr id="6" name="Picture 5">
            <a:extLst>
              <a:ext uri="{FF2B5EF4-FFF2-40B4-BE49-F238E27FC236}">
                <a16:creationId xmlns:a16="http://schemas.microsoft.com/office/drawing/2014/main" id="{F5623277-3604-5281-8564-F2C8F81919A9}"/>
              </a:ext>
            </a:extLst>
          </p:cNvPr>
          <p:cNvPicPr>
            <a:picLocks noChangeAspect="1"/>
          </p:cNvPicPr>
          <p:nvPr/>
        </p:nvPicPr>
        <p:blipFill>
          <a:blip r:embed="rId4"/>
          <a:stretch>
            <a:fillRect/>
          </a:stretch>
        </p:blipFill>
        <p:spPr>
          <a:xfrm>
            <a:off x="7653184" y="1600708"/>
            <a:ext cx="3827930" cy="2864223"/>
          </a:xfrm>
          <a:prstGeom prst="rect">
            <a:avLst/>
          </a:prstGeom>
        </p:spPr>
      </p:pic>
      <p:sp>
        <p:nvSpPr>
          <p:cNvPr id="9" name="TextBox 8">
            <a:extLst>
              <a:ext uri="{FF2B5EF4-FFF2-40B4-BE49-F238E27FC236}">
                <a16:creationId xmlns:a16="http://schemas.microsoft.com/office/drawing/2014/main" id="{269C0176-C997-6F8C-ABB2-42991AC37D79}"/>
              </a:ext>
            </a:extLst>
          </p:cNvPr>
          <p:cNvSpPr txBox="1"/>
          <p:nvPr/>
        </p:nvSpPr>
        <p:spPr>
          <a:xfrm>
            <a:off x="808661" y="4854388"/>
            <a:ext cx="2647233" cy="1600438"/>
          </a:xfrm>
          <a:prstGeom prst="rect">
            <a:avLst/>
          </a:prstGeom>
          <a:noFill/>
        </p:spPr>
        <p:txBody>
          <a:bodyPr wrap="square" rtlCol="0">
            <a:spAutoFit/>
          </a:bodyPr>
          <a:lstStyle/>
          <a:p>
            <a:r>
              <a:rPr lang="en-US" sz="1400" dirty="0"/>
              <a:t>The histogram for </a:t>
            </a:r>
            <a:r>
              <a:rPr lang="en-US" sz="1400" dirty="0" err="1"/>
              <a:t>ssc_p</a:t>
            </a:r>
            <a:r>
              <a:rPr lang="en-US" sz="1400" dirty="0"/>
              <a:t> variable which is percentage in 10</a:t>
            </a:r>
            <a:r>
              <a:rPr lang="en-US" sz="1400" baseline="30000" dirty="0"/>
              <a:t>th</a:t>
            </a:r>
            <a:r>
              <a:rPr lang="en-US" sz="1400" dirty="0"/>
              <a:t> grade is slightly right skewed, bimodal.</a:t>
            </a:r>
          </a:p>
          <a:p>
            <a:r>
              <a:rPr lang="en-US" sz="1400" dirty="0"/>
              <a:t>As percentages are not very low or high, the data looks free of outliers.</a:t>
            </a:r>
          </a:p>
        </p:txBody>
      </p:sp>
      <p:sp>
        <p:nvSpPr>
          <p:cNvPr id="10" name="TextBox 9">
            <a:extLst>
              <a:ext uri="{FF2B5EF4-FFF2-40B4-BE49-F238E27FC236}">
                <a16:creationId xmlns:a16="http://schemas.microsoft.com/office/drawing/2014/main" id="{D4777105-B99F-BC38-A96A-9381E7EFBFAF}"/>
              </a:ext>
            </a:extLst>
          </p:cNvPr>
          <p:cNvSpPr txBox="1"/>
          <p:nvPr/>
        </p:nvSpPr>
        <p:spPr>
          <a:xfrm>
            <a:off x="4567098" y="4854388"/>
            <a:ext cx="2647233" cy="1169551"/>
          </a:xfrm>
          <a:prstGeom prst="rect">
            <a:avLst/>
          </a:prstGeom>
          <a:noFill/>
        </p:spPr>
        <p:txBody>
          <a:bodyPr wrap="square" rtlCol="0">
            <a:spAutoFit/>
          </a:bodyPr>
          <a:lstStyle/>
          <a:p>
            <a:r>
              <a:rPr lang="en-US" sz="1400" dirty="0"/>
              <a:t>The histogram for </a:t>
            </a:r>
            <a:r>
              <a:rPr lang="en-US" sz="1400" dirty="0" err="1"/>
              <a:t>hsc_p</a:t>
            </a:r>
            <a:r>
              <a:rPr lang="en-US" sz="1400" dirty="0"/>
              <a:t> variable which is percentage in 12</a:t>
            </a:r>
            <a:r>
              <a:rPr lang="en-US" sz="1400" baseline="30000" dirty="0"/>
              <a:t>th</a:t>
            </a:r>
            <a:r>
              <a:rPr lang="en-US" sz="1400" dirty="0"/>
              <a:t> grade looks normally distributed. Its unimodal data and free of outliers</a:t>
            </a:r>
          </a:p>
        </p:txBody>
      </p:sp>
      <p:sp>
        <p:nvSpPr>
          <p:cNvPr id="11" name="TextBox 10">
            <a:extLst>
              <a:ext uri="{FF2B5EF4-FFF2-40B4-BE49-F238E27FC236}">
                <a16:creationId xmlns:a16="http://schemas.microsoft.com/office/drawing/2014/main" id="{7EB726F5-8C26-D150-5471-9E45C21D8913}"/>
              </a:ext>
            </a:extLst>
          </p:cNvPr>
          <p:cNvSpPr txBox="1"/>
          <p:nvPr/>
        </p:nvSpPr>
        <p:spPr>
          <a:xfrm>
            <a:off x="8243532" y="4854388"/>
            <a:ext cx="2647233" cy="1384995"/>
          </a:xfrm>
          <a:prstGeom prst="rect">
            <a:avLst/>
          </a:prstGeom>
          <a:noFill/>
        </p:spPr>
        <p:txBody>
          <a:bodyPr wrap="square" rtlCol="0">
            <a:spAutoFit/>
          </a:bodyPr>
          <a:lstStyle/>
          <a:p>
            <a:r>
              <a:rPr lang="en-US" sz="1400" dirty="0"/>
              <a:t>The histogram for </a:t>
            </a:r>
            <a:r>
              <a:rPr lang="en-US" sz="1400" dirty="0" err="1"/>
              <a:t>etest_p</a:t>
            </a:r>
            <a:r>
              <a:rPr lang="en-US" sz="1400" dirty="0"/>
              <a:t> variable which is </a:t>
            </a:r>
            <a:r>
              <a:rPr lang="en-US" sz="1400" dirty="0" err="1"/>
              <a:t>performace</a:t>
            </a:r>
            <a:r>
              <a:rPr lang="en-US" sz="1400" dirty="0"/>
              <a:t> in employability test looks uniformly distributed across all values and is multimodal. Percentages shows no outliers</a:t>
            </a:r>
          </a:p>
        </p:txBody>
      </p:sp>
    </p:spTree>
    <p:extLst>
      <p:ext uri="{BB962C8B-B14F-4D97-AF65-F5344CB8AC3E}">
        <p14:creationId xmlns:p14="http://schemas.microsoft.com/office/powerpoint/2010/main" val="2180892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7047-B290-1537-DCA2-23CF3F774B3B}"/>
              </a:ext>
            </a:extLst>
          </p:cNvPr>
          <p:cNvSpPr>
            <a:spLocks noGrp="1"/>
          </p:cNvSpPr>
          <p:nvPr>
            <p:ph type="title"/>
          </p:nvPr>
        </p:nvSpPr>
        <p:spPr/>
        <p:txBody>
          <a:bodyPr/>
          <a:lstStyle/>
          <a:p>
            <a:r>
              <a:rPr lang="en-US" dirty="0"/>
              <a:t>Histograms Cont..</a:t>
            </a:r>
          </a:p>
        </p:txBody>
      </p:sp>
      <p:pic>
        <p:nvPicPr>
          <p:cNvPr id="6" name="Picture 5">
            <a:extLst>
              <a:ext uri="{FF2B5EF4-FFF2-40B4-BE49-F238E27FC236}">
                <a16:creationId xmlns:a16="http://schemas.microsoft.com/office/drawing/2014/main" id="{96C1298C-A80F-E933-C234-0CAB3398F89E}"/>
              </a:ext>
            </a:extLst>
          </p:cNvPr>
          <p:cNvPicPr>
            <a:picLocks noChangeAspect="1"/>
          </p:cNvPicPr>
          <p:nvPr/>
        </p:nvPicPr>
        <p:blipFill>
          <a:blip r:embed="rId2"/>
          <a:stretch>
            <a:fillRect/>
          </a:stretch>
        </p:blipFill>
        <p:spPr>
          <a:xfrm>
            <a:off x="1182438" y="1909989"/>
            <a:ext cx="3266615" cy="2713582"/>
          </a:xfrm>
          <a:prstGeom prst="rect">
            <a:avLst/>
          </a:prstGeom>
        </p:spPr>
      </p:pic>
      <p:pic>
        <p:nvPicPr>
          <p:cNvPr id="7" name="Picture 6">
            <a:extLst>
              <a:ext uri="{FF2B5EF4-FFF2-40B4-BE49-F238E27FC236}">
                <a16:creationId xmlns:a16="http://schemas.microsoft.com/office/drawing/2014/main" id="{A1C6D2C6-3040-9BEE-61A1-EB7B45BED64D}"/>
              </a:ext>
            </a:extLst>
          </p:cNvPr>
          <p:cNvPicPr>
            <a:picLocks noChangeAspect="1"/>
          </p:cNvPicPr>
          <p:nvPr/>
        </p:nvPicPr>
        <p:blipFill>
          <a:blip r:embed="rId3"/>
          <a:stretch>
            <a:fillRect/>
          </a:stretch>
        </p:blipFill>
        <p:spPr>
          <a:xfrm>
            <a:off x="5268691" y="1904999"/>
            <a:ext cx="3221942" cy="2713582"/>
          </a:xfrm>
          <a:prstGeom prst="rect">
            <a:avLst/>
          </a:prstGeom>
        </p:spPr>
      </p:pic>
      <p:sp>
        <p:nvSpPr>
          <p:cNvPr id="8" name="TextBox 7">
            <a:extLst>
              <a:ext uri="{FF2B5EF4-FFF2-40B4-BE49-F238E27FC236}">
                <a16:creationId xmlns:a16="http://schemas.microsoft.com/office/drawing/2014/main" id="{90F9932E-41CF-41E9-807D-46BCB538014A}"/>
              </a:ext>
            </a:extLst>
          </p:cNvPr>
          <p:cNvSpPr txBox="1"/>
          <p:nvPr/>
        </p:nvSpPr>
        <p:spPr>
          <a:xfrm>
            <a:off x="1201195" y="4729985"/>
            <a:ext cx="2647233" cy="2031325"/>
          </a:xfrm>
          <a:prstGeom prst="rect">
            <a:avLst/>
          </a:prstGeom>
          <a:noFill/>
        </p:spPr>
        <p:txBody>
          <a:bodyPr wrap="square" rtlCol="0">
            <a:spAutoFit/>
          </a:bodyPr>
          <a:lstStyle/>
          <a:p>
            <a:r>
              <a:rPr lang="en-US" sz="1400" dirty="0"/>
              <a:t>The histogram for </a:t>
            </a:r>
            <a:r>
              <a:rPr lang="en-US" sz="1400" dirty="0" err="1"/>
              <a:t>degree_p</a:t>
            </a:r>
            <a:r>
              <a:rPr lang="en-US" sz="1400" dirty="0"/>
              <a:t> variable which is percentage in undergrad is slightly left skewed, unimodal &amp; normal. One student percentage was shown as outlier and &gt;90% but the student was a high performer across other grades too</a:t>
            </a:r>
          </a:p>
        </p:txBody>
      </p:sp>
      <p:sp>
        <p:nvSpPr>
          <p:cNvPr id="9" name="TextBox 8">
            <a:extLst>
              <a:ext uri="{FF2B5EF4-FFF2-40B4-BE49-F238E27FC236}">
                <a16:creationId xmlns:a16="http://schemas.microsoft.com/office/drawing/2014/main" id="{772A9E98-6A1D-75D4-5A65-1ACE289322CB}"/>
              </a:ext>
            </a:extLst>
          </p:cNvPr>
          <p:cNvSpPr txBox="1"/>
          <p:nvPr/>
        </p:nvSpPr>
        <p:spPr>
          <a:xfrm>
            <a:off x="5556045" y="4729985"/>
            <a:ext cx="2647233" cy="1169551"/>
          </a:xfrm>
          <a:prstGeom prst="rect">
            <a:avLst/>
          </a:prstGeom>
          <a:noFill/>
        </p:spPr>
        <p:txBody>
          <a:bodyPr wrap="square" rtlCol="0">
            <a:spAutoFit/>
          </a:bodyPr>
          <a:lstStyle/>
          <a:p>
            <a:r>
              <a:rPr lang="en-US" sz="1400" dirty="0"/>
              <a:t>The histogram for </a:t>
            </a:r>
            <a:r>
              <a:rPr lang="en-US" sz="1400" dirty="0" err="1"/>
              <a:t>mba_p</a:t>
            </a:r>
            <a:r>
              <a:rPr lang="en-US" sz="1400" dirty="0"/>
              <a:t> variable which is percentage in undergrad is slightly left skewed, unimodal &amp; normally Variable is free of outliers</a:t>
            </a:r>
          </a:p>
        </p:txBody>
      </p:sp>
    </p:spTree>
    <p:extLst>
      <p:ext uri="{BB962C8B-B14F-4D97-AF65-F5344CB8AC3E}">
        <p14:creationId xmlns:p14="http://schemas.microsoft.com/office/powerpoint/2010/main" val="337481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C0161-5641-C50C-5B22-AAC282D832B6}"/>
              </a:ext>
            </a:extLst>
          </p:cNvPr>
          <p:cNvSpPr>
            <a:spLocks noGrp="1"/>
          </p:cNvSpPr>
          <p:nvPr>
            <p:ph type="title"/>
          </p:nvPr>
        </p:nvSpPr>
        <p:spPr>
          <a:xfrm>
            <a:off x="808661" y="365125"/>
            <a:ext cx="10357666" cy="562722"/>
          </a:xfrm>
        </p:spPr>
        <p:txBody>
          <a:bodyPr>
            <a:normAutofit fontScale="90000"/>
          </a:bodyPr>
          <a:lstStyle/>
          <a:p>
            <a:r>
              <a:rPr lang="en-US" dirty="0"/>
              <a:t>Descriptive characteristics</a:t>
            </a:r>
          </a:p>
        </p:txBody>
      </p:sp>
      <p:pic>
        <p:nvPicPr>
          <p:cNvPr id="4" name="Content Placeholder 3">
            <a:extLst>
              <a:ext uri="{FF2B5EF4-FFF2-40B4-BE49-F238E27FC236}">
                <a16:creationId xmlns:a16="http://schemas.microsoft.com/office/drawing/2014/main" id="{7191F10B-334E-8E3B-0D8D-5B8B342033DC}"/>
              </a:ext>
            </a:extLst>
          </p:cNvPr>
          <p:cNvPicPr>
            <a:picLocks noGrp="1" noChangeAspect="1"/>
          </p:cNvPicPr>
          <p:nvPr>
            <p:ph idx="1"/>
          </p:nvPr>
        </p:nvPicPr>
        <p:blipFill>
          <a:blip r:embed="rId2"/>
          <a:stretch>
            <a:fillRect/>
          </a:stretch>
        </p:blipFill>
        <p:spPr>
          <a:xfrm>
            <a:off x="808661" y="1056165"/>
            <a:ext cx="10358437" cy="2601436"/>
          </a:xfrm>
          <a:prstGeom prst="rect">
            <a:avLst/>
          </a:prstGeom>
        </p:spPr>
      </p:pic>
      <p:pic>
        <p:nvPicPr>
          <p:cNvPr id="5" name="Content Placeholder 3">
            <a:extLst>
              <a:ext uri="{FF2B5EF4-FFF2-40B4-BE49-F238E27FC236}">
                <a16:creationId xmlns:a16="http://schemas.microsoft.com/office/drawing/2014/main" id="{5CC5038D-4994-6A2F-0AC6-0ACA778FA727}"/>
              </a:ext>
            </a:extLst>
          </p:cNvPr>
          <p:cNvPicPr>
            <a:picLocks noChangeAspect="1"/>
          </p:cNvPicPr>
          <p:nvPr/>
        </p:nvPicPr>
        <p:blipFill>
          <a:blip r:embed="rId3"/>
          <a:stretch>
            <a:fillRect/>
          </a:stretch>
        </p:blipFill>
        <p:spPr>
          <a:xfrm>
            <a:off x="808661" y="3785919"/>
            <a:ext cx="7772400" cy="2714592"/>
          </a:xfrm>
          <a:prstGeom prst="rect">
            <a:avLst/>
          </a:prstGeom>
        </p:spPr>
      </p:pic>
    </p:spTree>
    <p:extLst>
      <p:ext uri="{BB962C8B-B14F-4D97-AF65-F5344CB8AC3E}">
        <p14:creationId xmlns:p14="http://schemas.microsoft.com/office/powerpoint/2010/main" val="222341530"/>
      </p:ext>
    </p:extLst>
  </p:cSld>
  <p:clrMapOvr>
    <a:masterClrMapping/>
  </p:clrMapOvr>
</p:sld>
</file>

<file path=ppt/theme/theme1.xml><?xml version="1.0" encoding="utf-8"?>
<a:theme xmlns:a="http://schemas.openxmlformats.org/drawingml/2006/main" name="VeniceBeachVTI">
  <a:themeElements>
    <a:clrScheme name="Venice Beach">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Avenir 1">
      <a:majorFont>
        <a:latin typeface="Avenir Next LT Pro Ligh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69839BBA-F383-4FFD-B56A-E36ACE43E09D}" vid="{060D2740-A69C-444A-B833-E03D333ADDA7}"/>
    </a:ext>
  </a:extLst>
</a:theme>
</file>

<file path=docProps/app.xml><?xml version="1.0" encoding="utf-8"?>
<Properties xmlns="http://schemas.openxmlformats.org/officeDocument/2006/extended-properties" xmlns:vt="http://schemas.openxmlformats.org/officeDocument/2006/docPropsVTypes">
  <TotalTime>326</TotalTime>
  <Words>1177</Words>
  <Application>Microsoft Macintosh PowerPoint</Application>
  <PresentationFormat>Widescreen</PresentationFormat>
  <Paragraphs>98</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Avenir Next LT Pro</vt:lpstr>
      <vt:lpstr>Avenir Next LT Pro Light</vt:lpstr>
      <vt:lpstr>Open Sans</vt:lpstr>
      <vt:lpstr>Verdana</vt:lpstr>
      <vt:lpstr>VeniceBeachVTI</vt:lpstr>
      <vt:lpstr>Exploratory Data analysis</vt:lpstr>
      <vt:lpstr>Github link</vt:lpstr>
      <vt:lpstr>Question:</vt:lpstr>
      <vt:lpstr>Data summary</vt:lpstr>
      <vt:lpstr>Data frame Details</vt:lpstr>
      <vt:lpstr>Variable description</vt:lpstr>
      <vt:lpstr>Histograms</vt:lpstr>
      <vt:lpstr>Histograms Cont..</vt:lpstr>
      <vt:lpstr>Descriptive characteristics</vt:lpstr>
      <vt:lpstr>Cont..</vt:lpstr>
      <vt:lpstr>Cont..</vt:lpstr>
      <vt:lpstr>PMF </vt:lpstr>
      <vt:lpstr>PMF cont..</vt:lpstr>
      <vt:lpstr>PMF Cont..</vt:lpstr>
      <vt:lpstr>PMF Cont. </vt:lpstr>
      <vt:lpstr>PMF Cont..</vt:lpstr>
      <vt:lpstr>CDF</vt:lpstr>
      <vt:lpstr>CDF cont..</vt:lpstr>
      <vt:lpstr>analytical distribution</vt:lpstr>
      <vt:lpstr> scatter plots </vt:lpstr>
      <vt:lpstr>Scatter plot cont..</vt:lpstr>
      <vt:lpstr>Relationship between variables</vt:lpstr>
      <vt:lpstr>Hypothesis test</vt:lpstr>
      <vt:lpstr>Regression</vt:lpstr>
      <vt:lpstr>Regression Cont..</vt:lpstr>
      <vt:lpstr>Regression cont..</vt:lpstr>
      <vt:lpstr>Regression Cont..</vt:lpstr>
      <vt:lpstr>Regression cont..</vt:lpstr>
      <vt:lpstr>Regression cont..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Pankaj Yadav</dc:creator>
  <cp:lastModifiedBy>Pankaj Yadav</cp:lastModifiedBy>
  <cp:revision>3</cp:revision>
  <dcterms:created xsi:type="dcterms:W3CDTF">2025-03-03T00:30:07Z</dcterms:created>
  <dcterms:modified xsi:type="dcterms:W3CDTF">2025-03-03T05:56:11Z</dcterms:modified>
</cp:coreProperties>
</file>